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11" r:id="rId2"/>
  </p:sldMasterIdLst>
  <p:notesMasterIdLst>
    <p:notesMasterId r:id="rId20"/>
  </p:notesMasterIdLst>
  <p:handoutMasterIdLst>
    <p:handoutMasterId r:id="rId21"/>
  </p:handoutMasterIdLst>
  <p:sldIdLst>
    <p:sldId id="698" r:id="rId3"/>
    <p:sldId id="700" r:id="rId4"/>
    <p:sldId id="726" r:id="rId5"/>
    <p:sldId id="701" r:id="rId6"/>
    <p:sldId id="704" r:id="rId7"/>
    <p:sldId id="706" r:id="rId8"/>
    <p:sldId id="714" r:id="rId9"/>
    <p:sldId id="715" r:id="rId10"/>
    <p:sldId id="716" r:id="rId11"/>
    <p:sldId id="717" r:id="rId12"/>
    <p:sldId id="719" r:id="rId13"/>
    <p:sldId id="720" r:id="rId14"/>
    <p:sldId id="721" r:id="rId15"/>
    <p:sldId id="722" r:id="rId16"/>
    <p:sldId id="723" r:id="rId17"/>
    <p:sldId id="724" r:id="rId18"/>
    <p:sldId id="725" r:id="rId19"/>
  </p:sldIdLst>
  <p:sldSz cx="9144000" cy="6858000" type="screen4x3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FF99"/>
    <a:srgbClr val="CCFFFF"/>
    <a:srgbClr val="8597E3"/>
    <a:srgbClr val="CCECFF"/>
    <a:srgbClr val="000099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 autoAdjust="0"/>
    <p:restoredTop sz="93855" autoAdjust="0"/>
  </p:normalViewPr>
  <p:slideViewPr>
    <p:cSldViewPr>
      <p:cViewPr varScale="1">
        <p:scale>
          <a:sx n="113" d="100"/>
          <a:sy n="113" d="100"/>
        </p:scale>
        <p:origin x="834" y="-396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51" d="100"/>
          <a:sy n="51" d="100"/>
        </p:scale>
        <p:origin x="-1920" y="-102"/>
      </p:cViewPr>
      <p:guideLst>
        <p:guide orient="horz" pos="3224"/>
        <p:guide pos="2236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6B0AB68-8534-4164-98E0-C578B3D115BE}" type="datetimeFigureOut">
              <a:rPr lang="zh-CN" altLang="en-US"/>
              <a:pPr>
                <a:defRPr/>
              </a:pPr>
              <a:t>2024/10/13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fld id="{E54587AB-2B41-499E-8897-0C4183CA9B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292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620BC43-9DF0-4C75-88BA-5CF3092DB4D7}" type="datetimeFigureOut">
              <a:rPr lang="zh-CN" altLang="en-US"/>
              <a:pPr>
                <a:defRPr/>
              </a:pPr>
              <a:t>2024/10/13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eaLnBrk="0" hangingPunct="0">
              <a:defRPr sz="13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</a:defRPr>
            </a:lvl1pPr>
          </a:lstStyle>
          <a:p>
            <a:fld id="{94CA9BEA-785B-4F62-8705-C01E0A005D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144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CA9BEA-785B-4F62-8705-C01E0A005DF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713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CA9BEA-785B-4F62-8705-C01E0A005DF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53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31315259"/>
      </p:ext>
    </p:extLst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56771489"/>
      </p:ext>
    </p:extLst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22625392"/>
      </p:ext>
    </p:extLst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903697386"/>
      </p:ext>
    </p:extLst>
  </p:cSld>
  <p:clrMapOvr>
    <a:masterClrMapping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2D18E-34CE-426E-897A-0849EDBB35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9549060"/>
      </p:ext>
    </p:extLst>
  </p:cSld>
  <p:clrMapOvr>
    <a:masterClrMapping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B0118F-71E1-4056-B54C-B78DC6A8346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447994"/>
      </p:ext>
    </p:extLst>
  </p:cSld>
  <p:clrMapOvr>
    <a:masterClrMapping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921CA0-339B-4666-8FE3-6F6355BC37A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1633014"/>
      </p:ext>
    </p:extLst>
  </p:cSld>
  <p:clrMapOvr>
    <a:masterClrMapping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9E2409-A409-436E-8AA2-B110C551868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7317424"/>
      </p:ext>
    </p:extLst>
  </p:cSld>
  <p:clrMapOvr>
    <a:masterClrMapping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45EAD6-F059-41C4-B3C1-0B02CAD5E0B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1861882"/>
      </p:ext>
    </p:extLst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129B4A-B072-4973-9FE7-3292A1694CB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9110500"/>
      </p:ext>
    </p:extLst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8B114-C605-49AE-B9DD-5EC2CA7E7CD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3151579"/>
      </p:ext>
    </p:extLst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59308977"/>
      </p:ext>
    </p:extLst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14F222-1F46-40F1-B132-0B08087B597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4040333"/>
      </p:ext>
    </p:extLst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910FC1-2029-4942-8F95-348BC660510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3335835"/>
      </p:ext>
    </p:extLst>
  </p:cSld>
  <p:clrMapOvr>
    <a:masterClrMapping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86797D-DE71-4E52-ACBB-714F8FD70B6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3070269"/>
      </p:ext>
    </p:extLst>
  </p:cSld>
  <p:clrMapOvr>
    <a:masterClrMapping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8E54CD-1E03-499E-9B56-4265DA96AD9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7382764"/>
      </p:ext>
    </p:extLst>
  </p:cSld>
  <p:clrMapOvr>
    <a:masterClrMapping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A63048-C10B-4C29-A13D-F4BC21E80EF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3106523"/>
      </p:ext>
    </p:extLst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8589B5-91C2-4F7C-A5D0-8E529880572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8190022"/>
      </p:ext>
    </p:extLst>
  </p:cSld>
  <p:clrMapOvr>
    <a:masterClrMapping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87D1A3-337D-4002-8CD1-2970AEB1A6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3795584"/>
      </p:ext>
    </p:extLst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71478005"/>
      </p:ext>
    </p:extLst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057743425"/>
      </p:ext>
    </p:extLst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44191836"/>
      </p:ext>
    </p:extLst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03285169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2367207"/>
      </p:ext>
    </p:extLst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72777946"/>
      </p:ext>
    </p:extLst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64337731"/>
      </p:ext>
    </p:extLst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7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fld id="{6BC2C486-7655-4050-BBC2-28C7B813F5F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</p:sldLayoutIdLst>
  <p:transition>
    <p:pull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179388" y="0"/>
            <a:ext cx="8964612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en-US" sz="3200" b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4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latin typeface="Arial" panose="020B0604020202020204" pitchFamily="34" charset="0"/>
                <a:cs typeface="Times New Roman" panose="02020603050405020304" pitchFamily="18" charset="0"/>
              </a:rPr>
              <a:t>CHAPTER 3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Software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</a:pPr>
            <a:r>
              <a:rPr lang="en-US" altLang="zh-CN" sz="440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Requirement  Analysis</a:t>
            </a:r>
          </a:p>
        </p:txBody>
      </p:sp>
    </p:spTree>
  </p:cSld>
  <p:clrMapOvr>
    <a:masterClrMapping/>
  </p:clrMapOvr>
  <p:transition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ChangeArrowheads="1"/>
          </p:cNvSpPr>
          <p:nvPr/>
        </p:nvSpPr>
        <p:spPr bwMode="auto">
          <a:xfrm>
            <a:off x="881063" y="2982913"/>
            <a:ext cx="40671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Warnier Diagram</a:t>
            </a: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836613" y="2033588"/>
            <a:ext cx="1609725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zh-CN" sz="2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Page 58-60</a:t>
            </a:r>
          </a:p>
        </p:txBody>
      </p:sp>
      <p:sp>
        <p:nvSpPr>
          <p:cNvPr id="368644" name="Rectangle 4"/>
          <p:cNvSpPr>
            <a:spLocks noChangeArrowheads="1"/>
          </p:cNvSpPr>
          <p:nvPr/>
        </p:nvSpPr>
        <p:spPr bwMode="auto">
          <a:xfrm>
            <a:off x="927100" y="4059238"/>
            <a:ext cx="335597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 eaLnBrk="0" hangingPunct="0">
              <a:defRPr/>
            </a:pPr>
            <a:r>
              <a:rPr lang="en-US" altLang="zh-CN" sz="4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IPO Diagram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522288" y="279400"/>
            <a:ext cx="8621712" cy="995363"/>
          </a:xfrm>
          <a:noFill/>
        </p:spPr>
        <p:txBody>
          <a:bodyPr lIns="100794" tIns="50397" rIns="100794" bIns="50397"/>
          <a:lstStyle/>
          <a:p>
            <a:r>
              <a:rPr lang="en-AU" altLang="zh-CN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other models</a:t>
            </a:r>
            <a:endParaRPr lang="en-US" altLang="zh-CN" sz="4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ChangeArrowheads="1"/>
          </p:cNvSpPr>
          <p:nvPr/>
        </p:nvSpPr>
        <p:spPr bwMode="auto">
          <a:xfrm>
            <a:off x="611188" y="1719263"/>
            <a:ext cx="7237412" cy="3111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l">
              <a:defRPr/>
            </a:pPr>
            <a:r>
              <a:rPr lang="en-US" altLang="zh-CN" sz="36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1. Introduction</a:t>
            </a:r>
            <a:r>
              <a:rPr lang="en-US" altLang="zh-CN" sz="44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en-US" altLang="zh-CN" sz="44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altLang="zh-CN" sz="2800">
                <a:solidFill>
                  <a:schemeClr val="tx2"/>
                </a:solidFill>
                <a:latin typeface="Times" pitchFamily="18" charset="0"/>
              </a:rPr>
              <a:t>    </a:t>
            </a: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1.1 Purpose of the system</a:t>
            </a:r>
            <a:b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    1.2 Scope of the system</a:t>
            </a:r>
            <a:b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    1.3 Objectives and success criteria of the project</a:t>
            </a:r>
            <a:b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    1.4 Definitions, acronyms, and abbreviations</a:t>
            </a:r>
            <a:b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    1.5 References</a:t>
            </a:r>
            <a:b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itchFamily="18" charset="0"/>
              </a:rPr>
              <a:t>    1.6 Overview</a:t>
            </a:r>
            <a:r>
              <a:rPr lang="en-US" altLang="zh-CN" sz="2800">
                <a:solidFill>
                  <a:schemeClr val="tx2"/>
                </a:solidFill>
                <a:latin typeface="Times" pitchFamily="18" charset="0"/>
              </a:rPr>
              <a:t> </a:t>
            </a:r>
          </a:p>
        </p:txBody>
      </p:sp>
      <p:sp>
        <p:nvSpPr>
          <p:cNvPr id="369667" name="Rectangle 3"/>
          <p:cNvSpPr>
            <a:spLocks noChangeArrowheads="1"/>
          </p:cNvSpPr>
          <p:nvPr/>
        </p:nvSpPr>
        <p:spPr bwMode="auto">
          <a:xfrm>
            <a:off x="762000" y="5137150"/>
            <a:ext cx="376237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l">
              <a:defRPr/>
            </a:pPr>
            <a:r>
              <a:rPr lang="en-US" altLang="zh-CN" sz="36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2. Current system</a:t>
            </a:r>
            <a:r>
              <a:rPr lang="en-US" altLang="zh-CN" sz="44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endParaRPr lang="en-US" altLang="zh-CN" sz="2800">
              <a:solidFill>
                <a:schemeClr val="tx2"/>
              </a:solidFill>
              <a:latin typeface="Times" pitchFamily="18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11188" y="503238"/>
            <a:ext cx="49609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Specification </a:t>
            </a:r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书写模板</a:t>
            </a:r>
          </a:p>
        </p:txBody>
      </p:sp>
    </p:spTree>
  </p:cSld>
  <p:clrMapOvr>
    <a:masterClrMapping/>
  </p:clrMapOvr>
  <p:transition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ChangeArrowheads="1"/>
          </p:cNvSpPr>
          <p:nvPr/>
        </p:nvSpPr>
        <p:spPr bwMode="auto">
          <a:xfrm>
            <a:off x="250825" y="128588"/>
            <a:ext cx="41275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l">
              <a:defRPr/>
            </a:pPr>
            <a:r>
              <a:rPr lang="en-US" altLang="zh-CN" sz="36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3. Proposed system</a:t>
            </a:r>
            <a:r>
              <a:rPr lang="en-US" altLang="zh-CN" sz="2800">
                <a:solidFill>
                  <a:schemeClr val="tx2"/>
                </a:solidFill>
                <a:latin typeface="Times" pitchFamily="18" charset="0"/>
              </a:rPr>
              <a:t> 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143000" y="914400"/>
            <a:ext cx="22590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800" b="0">
                <a:solidFill>
                  <a:schemeClr val="tx2"/>
                </a:solidFill>
                <a:latin typeface="Times" panose="02020603050405020304" pitchFamily="18" charset="0"/>
              </a:rPr>
              <a:t>  </a:t>
            </a:r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3.1 Overview 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-1041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aphicFrame>
        <p:nvGraphicFramePr>
          <p:cNvPr id="370702" name="Group 14"/>
          <p:cNvGraphicFramePr>
            <a:graphicFrameLocks noGrp="1"/>
          </p:cNvGraphicFramePr>
          <p:nvPr/>
        </p:nvGraphicFramePr>
        <p:xfrm>
          <a:off x="0" y="-1041400"/>
          <a:ext cx="31750" cy="396875"/>
        </p:xfrm>
        <a:graphic>
          <a:graphicData uri="http://schemas.openxmlformats.org/drawingml/2006/table">
            <a:tbl>
              <a:tblPr/>
              <a:tblGrid>
                <a:gridCol w="31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en-US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pitchFamily="2" charset="-122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319" name="Rectangle 11"/>
          <p:cNvSpPr>
            <a:spLocks noChangeArrowheads="1"/>
          </p:cNvSpPr>
          <p:nvPr/>
        </p:nvSpPr>
        <p:spPr bwMode="auto">
          <a:xfrm>
            <a:off x="0" y="-6143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320" name="Rectangle 12"/>
          <p:cNvSpPr>
            <a:spLocks noChangeArrowheads="1"/>
          </p:cNvSpPr>
          <p:nvPr/>
        </p:nvSpPr>
        <p:spPr bwMode="auto">
          <a:xfrm>
            <a:off x="1295400" y="1600200"/>
            <a:ext cx="43862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3.2 Functional requirements </a:t>
            </a:r>
          </a:p>
        </p:txBody>
      </p:sp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1339850" y="2286000"/>
            <a:ext cx="4832350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3.3 Nonfunctional requirements</a:t>
            </a:r>
            <a:b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        3.3.1 Usability</a:t>
            </a: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/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3.3.2 Reliability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3.3.3 Performance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3.3.4 Supportability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3.3.5 Implementation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3.3.6 Interface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3.3.7 Packaging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3.3.8 Legal</a:t>
            </a:r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349250"/>
            <a:ext cx="9144000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3.4 System models</a:t>
            </a:r>
            <a:b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        3.4.1 Scenarios</a:t>
            </a: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/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3.4.2 Use case model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3.4.3 Object model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3.4.4 Dynamic model</a:t>
            </a:r>
            <a:b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</a:br>
            <a:r>
              <a:rPr lang="en-US" altLang="zh-CN" sz="2800" b="0">
                <a:solidFill>
                  <a:schemeClr val="tx2"/>
                </a:solidFill>
                <a:latin typeface="Times" panose="02020603050405020304" pitchFamily="18" charset="0"/>
              </a:rPr>
              <a:t>        3.4.5 User interface—navigational paths and screen mock-ups</a:t>
            </a:r>
            <a:r>
              <a:rPr lang="en-US" altLang="zh-CN" sz="2800">
                <a:solidFill>
                  <a:schemeClr val="tx2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371715" name="Rectangle 3"/>
          <p:cNvSpPr>
            <a:spLocks noChangeArrowheads="1"/>
          </p:cNvSpPr>
          <p:nvPr/>
        </p:nvSpPr>
        <p:spPr bwMode="auto">
          <a:xfrm>
            <a:off x="0" y="4054475"/>
            <a:ext cx="24003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l">
              <a:defRPr/>
            </a:pPr>
            <a:r>
              <a:rPr lang="en-US" altLang="zh-CN" sz="3600" b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4. Glossary</a:t>
            </a:r>
            <a:r>
              <a:rPr lang="en-US" altLang="zh-CN" sz="2800">
                <a:solidFill>
                  <a:schemeClr val="tx2"/>
                </a:solidFill>
                <a:latin typeface="Times" pitchFamily="18" charset="0"/>
              </a:rPr>
              <a:t> </a:t>
            </a:r>
          </a:p>
        </p:txBody>
      </p:sp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76250" y="503238"/>
            <a:ext cx="71326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indent="-342900"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中文需求规格说明书</a:t>
            </a:r>
            <a:r>
              <a:rPr lang="en-US" altLang="zh-CN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书写模板</a:t>
            </a:r>
          </a:p>
        </p:txBody>
      </p:sp>
    </p:spTree>
  </p:cSld>
  <p:clrMapOvr>
    <a:masterClrMapping/>
  </p:clrMapOvr>
  <p:transition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850" y="601663"/>
            <a:ext cx="56626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4</a:t>
            </a:r>
            <a:r>
              <a:rPr lang="zh-CN" altLang="en-US" sz="4000">
                <a:solidFill>
                  <a:srgbClr val="0000FF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4000">
                <a:solidFill>
                  <a:srgbClr val="0000FF"/>
                </a:solidFill>
                <a:cs typeface="Times New Roman" panose="02020603050405020304" pitchFamily="18" charset="0"/>
              </a:rPr>
              <a:t>An example project</a:t>
            </a:r>
          </a:p>
        </p:txBody>
      </p:sp>
    </p:spTree>
  </p:cSld>
  <p:clrMapOvr>
    <a:masterClrMapping/>
  </p:clrMapOvr>
  <p:transition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76250" y="1989138"/>
            <a:ext cx="86677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3200" b="0" dirty="0">
                <a:solidFill>
                  <a:schemeClr val="tx1"/>
                </a:solidFill>
              </a:rPr>
              <a:t>requirement specification document finished</a:t>
            </a:r>
          </a:p>
          <a:p>
            <a:pPr algn="l" eaLnBrk="1" hangingPunct="1">
              <a:buClr>
                <a:srgbClr val="FF0000"/>
              </a:buClr>
            </a:pPr>
            <a:endParaRPr lang="en-US" altLang="zh-CN" sz="3200" b="0" dirty="0">
              <a:solidFill>
                <a:schemeClr val="tx1"/>
              </a:solidFill>
            </a:endParaRPr>
          </a:p>
          <a:p>
            <a:pPr algn="l" eaLnBrk="1" hangingPunct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3200" b="0" dirty="0">
                <a:solidFill>
                  <a:schemeClr val="tx1"/>
                </a:solidFill>
              </a:rPr>
              <a:t>audit, check</a:t>
            </a:r>
          </a:p>
          <a:p>
            <a:pPr algn="l" eaLnBrk="1" hangingPunct="1">
              <a:buClr>
                <a:srgbClr val="FF0000"/>
              </a:buClr>
            </a:pPr>
            <a:endParaRPr lang="en-US" altLang="zh-CN" sz="3200" b="0" dirty="0">
              <a:solidFill>
                <a:schemeClr val="tx1"/>
              </a:solidFill>
            </a:endParaRPr>
          </a:p>
          <a:p>
            <a:pPr algn="l" eaLnBrk="1" hangingPunct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3200" b="0" dirty="0">
                <a:solidFill>
                  <a:schemeClr val="tx1"/>
                </a:solidFill>
              </a:rPr>
              <a:t>change ratio of requirement &lt; a pre-defined value</a:t>
            </a:r>
          </a:p>
          <a:p>
            <a:pPr algn="l" eaLnBrk="1" hangingPunct="1"/>
            <a:endParaRPr lang="en-US" altLang="zh-CN" sz="3200" b="0" dirty="0">
              <a:solidFill>
                <a:schemeClr val="tx1"/>
              </a:solidFill>
            </a:endParaRPr>
          </a:p>
          <a:p>
            <a:pPr algn="l" eaLnBrk="1" hangingPunct="1"/>
            <a:endParaRPr lang="zh-CN" altLang="en-US" sz="3200" b="0" dirty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66738" y="503675"/>
            <a:ext cx="7753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dirty="0">
                <a:solidFill>
                  <a:srgbClr val="0000FF"/>
                </a:solidFill>
                <a:cs typeface="Times New Roman" panose="02020603050405020304" pitchFamily="18" charset="0"/>
              </a:rPr>
              <a:t>When to stop requirement analysis</a:t>
            </a:r>
            <a:endParaRPr lang="zh-CN" altLang="en-US" sz="40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31540" y="428182"/>
            <a:ext cx="841567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4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>
                <a:solidFill>
                  <a:srgbClr val="0000FF"/>
                </a:solidFill>
                <a:cs typeface="Times New Roman" panose="02020603050405020304" pitchFamily="18" charset="0"/>
              </a:rPr>
              <a:t>Course Project       </a:t>
            </a:r>
            <a:r>
              <a:rPr lang="en-US" altLang="zh-CN" sz="4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2024-10-14</a:t>
            </a:r>
            <a:endParaRPr lang="zh-CN" altLang="en-US" sz="40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31540" y="1827983"/>
            <a:ext cx="86217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800" dirty="0">
                <a:solidFill>
                  <a:schemeClr val="tx2"/>
                </a:solidFill>
                <a:latin typeface="Times" panose="02020603050405020304" pitchFamily="18" charset="0"/>
              </a:rPr>
              <a:t>利用</a:t>
            </a:r>
            <a:r>
              <a:rPr lang="en-US" altLang="zh-CN" sz="2800" dirty="0">
                <a:latin typeface="Times" panose="02020603050405020304" pitchFamily="18" charset="0"/>
              </a:rPr>
              <a:t>Rational Rose </a:t>
            </a:r>
            <a:r>
              <a:rPr lang="zh-CN" altLang="en-US" sz="2800" dirty="0">
                <a:solidFill>
                  <a:schemeClr val="tx2"/>
                </a:solidFill>
                <a:latin typeface="Times" panose="02020603050405020304" pitchFamily="18" charset="0"/>
              </a:rPr>
              <a:t>工具</a:t>
            </a:r>
            <a:r>
              <a:rPr lang="en-US" altLang="zh-CN" sz="2800" dirty="0">
                <a:solidFill>
                  <a:schemeClr val="tx2"/>
                </a:solidFill>
                <a:latin typeface="Times" panose="02020603050405020304" pitchFamily="18" charset="0"/>
              </a:rPr>
              <a:t>, </a:t>
            </a:r>
            <a:r>
              <a:rPr lang="zh-CN" altLang="en-GB" sz="2800" dirty="0">
                <a:solidFill>
                  <a:schemeClr val="tx2"/>
                </a:solidFill>
                <a:latin typeface="Times" panose="02020603050405020304" pitchFamily="18" charset="0"/>
              </a:rPr>
              <a:t>完成</a:t>
            </a:r>
            <a:r>
              <a:rPr lang="zh-CN" altLang="en-US" sz="2800" dirty="0">
                <a:solidFill>
                  <a:schemeClr val="tx2"/>
                </a:solidFill>
                <a:latin typeface="Times" panose="02020603050405020304" pitchFamily="18" charset="0"/>
              </a:rPr>
              <a:t>需求描述的</a:t>
            </a:r>
            <a:r>
              <a:rPr lang="en-US" altLang="zh-CN" sz="2800" dirty="0">
                <a:solidFill>
                  <a:schemeClr val="tx2"/>
                </a:solidFill>
                <a:latin typeface="Times" panose="02020603050405020304" pitchFamily="18" charset="0"/>
              </a:rPr>
              <a:t>UML</a:t>
            </a:r>
            <a:r>
              <a:rPr lang="zh-CN" altLang="en-US" sz="2800" dirty="0">
                <a:solidFill>
                  <a:schemeClr val="tx2"/>
                </a:solidFill>
                <a:latin typeface="Times" panose="02020603050405020304" pitchFamily="18" charset="0"/>
              </a:rPr>
              <a:t>分析建模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86636" y="2348880"/>
            <a:ext cx="7470830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469900" indent="-469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3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o"/>
              <a:defRPr sz="23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5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 smtClean="0">
                <a:latin typeface="宋体" panose="02010600030101010101" pitchFamily="2" charset="-122"/>
              </a:rPr>
              <a:t> (</a:t>
            </a:r>
            <a:r>
              <a:rPr lang="en-US" altLang="zh-CN" sz="2000" dirty="0">
                <a:latin typeface="宋体" panose="02010600030101010101" pitchFamily="2" charset="-122"/>
              </a:rPr>
              <a:t>1)</a:t>
            </a:r>
            <a:r>
              <a:rPr lang="zh-CN" altLang="en-US" sz="2000" dirty="0">
                <a:latin typeface="宋体" panose="02010600030101010101" pitchFamily="2" charset="-122"/>
              </a:rPr>
              <a:t>共享单车手机</a:t>
            </a:r>
            <a:r>
              <a:rPr lang="en-US" altLang="zh-CN" sz="2000" dirty="0">
                <a:latin typeface="宋体" panose="02010600030101010101" pitchFamily="2" charset="-122"/>
              </a:rPr>
              <a:t>APP</a:t>
            </a:r>
            <a:r>
              <a:rPr lang="zh-CN" altLang="en-US" sz="2000" dirty="0">
                <a:latin typeface="宋体" panose="02010600030101010101" pitchFamily="2" charset="-122"/>
              </a:rPr>
              <a:t>的需求描述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		          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2251022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>
                <a:latin typeface="宋体" panose="02010600030101010101" pitchFamily="2" charset="-122"/>
              </a:rPr>
              <a:t> (2)</a:t>
            </a:r>
            <a:r>
              <a:rPr lang="zh-CN" altLang="en-US" sz="2000" dirty="0">
                <a:latin typeface="宋体" panose="02010600030101010101" pitchFamily="2" charset="-122"/>
              </a:rPr>
              <a:t>手机私家车拼车软件系统的需求描述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</a:rPr>
              <a:t>       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251024 &lt;=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&lt;=2251753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2000" dirty="0">
                <a:latin typeface="宋体" panose="02010600030101010101" pitchFamily="2" charset="-122"/>
              </a:rPr>
              <a:t>(3)</a:t>
            </a:r>
            <a:r>
              <a:rPr lang="zh-CN" altLang="en-US" sz="2000" dirty="0">
                <a:latin typeface="宋体" panose="02010600030101010101" pitchFamily="2" charset="-122"/>
              </a:rPr>
              <a:t>手机公园导游软件系统的需要描述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2251762 &lt;=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2252537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FontTx/>
              <a:buNone/>
            </a:pPr>
            <a:r>
              <a:rPr lang="en-US" altLang="zh-CN" sz="2000" dirty="0">
                <a:latin typeface="宋体" panose="02010600030101010101" pitchFamily="2" charset="-122"/>
              </a:rPr>
              <a:t> (4)</a:t>
            </a:r>
            <a:r>
              <a:rPr lang="zh-CN" altLang="en-US" sz="2000" dirty="0">
                <a:latin typeface="宋体" panose="02010600030101010101" pitchFamily="2" charset="-122"/>
              </a:rPr>
              <a:t>城市公交车无人驾驶系统的需求描述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</a:rPr>
              <a:t>       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2252538 &lt;=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&lt;= 2253331 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zh-CN" altLang="en-US" sz="2000" dirty="0" smtClean="0">
                <a:latin typeface="宋体" panose="02010600030101010101" pitchFamily="2" charset="-122"/>
              </a:rPr>
              <a:t> （</a:t>
            </a:r>
            <a:r>
              <a:rPr lang="en-US" altLang="zh-CN" sz="2000" dirty="0">
                <a:latin typeface="宋体" panose="02010600030101010101" pitchFamily="2" charset="-122"/>
              </a:rPr>
              <a:t>5</a:t>
            </a:r>
            <a:r>
              <a:rPr lang="zh-CN" altLang="en-US" sz="2000" dirty="0">
                <a:latin typeface="宋体" panose="02010600030101010101" pitchFamily="2" charset="-122"/>
              </a:rPr>
              <a:t>）智能衣服电子系统的需求描述</a:t>
            </a:r>
            <a:endParaRPr lang="en-US" altLang="zh-CN" sz="2000" dirty="0">
              <a:latin typeface="宋体" panose="02010600030101010101" pitchFamily="2" charset="-122"/>
            </a:endParaRP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rgbClr val="FC0128"/>
              </a:buClr>
              <a:buSzPct val="120000"/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2253334 &lt;= </a:t>
            </a:r>
            <a:r>
              <a:rPr lang="zh-CN" altLang="en-US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学号 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</a:rPr>
              <a:t>&lt;2299999</a:t>
            </a:r>
          </a:p>
        </p:txBody>
      </p:sp>
    </p:spTree>
  </p:cSld>
  <p:clrMapOvr>
    <a:masterClrMapping/>
  </p:clrMapOvr>
  <p:transition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68660"/>
            <a:ext cx="7793038" cy="782960"/>
          </a:xfrm>
          <a:noFill/>
        </p:spPr>
        <p:txBody>
          <a:bodyPr/>
          <a:lstStyle/>
          <a:p>
            <a:r>
              <a:rPr lang="en-GB" altLang="zh-CN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Engineering</a:t>
            </a:r>
          </a:p>
        </p:txBody>
      </p:sp>
      <p:pic>
        <p:nvPicPr>
          <p:cNvPr id="3075" name="Picture 3" descr="1man192-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1763713"/>
            <a:ext cx="28194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52600" y="1981200"/>
            <a:ext cx="3019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GB" altLang="zh-CN" sz="2800">
                <a:latin typeface="Tahoma" panose="020B0604030504040204" pitchFamily="34" charset="0"/>
              </a:rPr>
              <a:t>Part 1- Analysis</a:t>
            </a:r>
            <a:endParaRPr lang="en-US" altLang="zh-CN" sz="2800">
              <a:latin typeface="Tahoma" panose="020B0604030504040204" pitchFamily="34" charset="0"/>
            </a:endParaRPr>
          </a:p>
        </p:txBody>
      </p:sp>
      <p:pic>
        <p:nvPicPr>
          <p:cNvPr id="3077" name="Picture 5" descr="1girl2111-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159125"/>
            <a:ext cx="31242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527550" y="5273675"/>
            <a:ext cx="3860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en-GB" altLang="zh-CN" sz="2800">
                <a:latin typeface="Tahoma" panose="020B0604030504040204" pitchFamily="34" charset="0"/>
              </a:rPr>
              <a:t>Part 2- Specification</a:t>
            </a:r>
            <a:endParaRPr lang="en-US" altLang="zh-CN" sz="280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94B990-9CF6-4228-B1D8-EB18D9BB2A8F}" type="slidenum">
              <a:rPr lang="zh-CN" altLang="en-US" sz="1200" b="0">
                <a:solidFill>
                  <a:schemeClr val="tx1"/>
                </a:solidFill>
                <a:latin typeface="Verdana" panose="020B0604030504040204" pitchFamily="34" charset="0"/>
              </a:rPr>
              <a:pPr eaLnBrk="1" hangingPunct="1"/>
              <a:t>3</a:t>
            </a:fld>
            <a:endParaRPr lang="en-US" altLang="zh-CN" sz="12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4099" name="AutoShape 6"/>
          <p:cNvSpPr>
            <a:spLocks noChangeArrowheads="1"/>
          </p:cNvSpPr>
          <p:nvPr/>
        </p:nvSpPr>
        <p:spPr bwMode="auto">
          <a:xfrm>
            <a:off x="3086100" y="2979738"/>
            <a:ext cx="3332163" cy="88900"/>
          </a:xfrm>
          <a:prstGeom prst="rightArrow">
            <a:avLst>
              <a:gd name="adj1" fmla="val 50000"/>
              <a:gd name="adj2" fmla="val 937054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0" name="AutoShape 7"/>
          <p:cNvSpPr>
            <a:spLocks noChangeArrowheads="1"/>
          </p:cNvSpPr>
          <p:nvPr/>
        </p:nvSpPr>
        <p:spPr bwMode="auto">
          <a:xfrm>
            <a:off x="4751388" y="2619375"/>
            <a:ext cx="287337" cy="360363"/>
          </a:xfrm>
          <a:prstGeom prst="upArrow">
            <a:avLst>
              <a:gd name="adj1" fmla="val 50000"/>
              <a:gd name="adj2" fmla="val 31354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642938" y="3960813"/>
            <a:ext cx="2954337" cy="4333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面向结构的分析方法</a:t>
            </a:r>
          </a:p>
        </p:txBody>
      </p:sp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5394325" y="4033838"/>
            <a:ext cx="2954338" cy="4333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面向对象的分析方法</a:t>
            </a:r>
          </a:p>
        </p:txBody>
      </p:sp>
      <p:sp>
        <p:nvSpPr>
          <p:cNvPr id="4103" name="AutoShape 10"/>
          <p:cNvSpPr>
            <a:spLocks noChangeArrowheads="1"/>
          </p:cNvSpPr>
          <p:nvPr/>
        </p:nvSpPr>
        <p:spPr bwMode="auto">
          <a:xfrm rot="3721139">
            <a:off x="3863975" y="2643188"/>
            <a:ext cx="179387" cy="1620838"/>
          </a:xfrm>
          <a:prstGeom prst="upArrow">
            <a:avLst>
              <a:gd name="adj1" fmla="val 50000"/>
              <a:gd name="adj2" fmla="val 225886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4" name="AutoShape 11"/>
          <p:cNvSpPr>
            <a:spLocks noChangeArrowheads="1"/>
          </p:cNvSpPr>
          <p:nvPr/>
        </p:nvSpPr>
        <p:spPr bwMode="auto">
          <a:xfrm rot="-3130026">
            <a:off x="5639594" y="2721769"/>
            <a:ext cx="204788" cy="1619250"/>
          </a:xfrm>
          <a:prstGeom prst="upArrow">
            <a:avLst>
              <a:gd name="adj1" fmla="val 50000"/>
              <a:gd name="adj2" fmla="val 197674"/>
            </a:avLst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5" name="Text Box 12"/>
          <p:cNvSpPr txBox="1">
            <a:spLocks noChangeArrowheads="1"/>
          </p:cNvSpPr>
          <p:nvPr/>
        </p:nvSpPr>
        <p:spPr bwMode="auto">
          <a:xfrm>
            <a:off x="746125" y="4824413"/>
            <a:ext cx="525463" cy="16652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数据流模型</a:t>
            </a:r>
          </a:p>
        </p:txBody>
      </p:sp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1736725" y="4824413"/>
            <a:ext cx="525463" cy="180816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数据字典</a:t>
            </a:r>
          </a:p>
        </p:txBody>
      </p:sp>
      <p:sp>
        <p:nvSpPr>
          <p:cNvPr id="4107" name="Text Box 14"/>
          <p:cNvSpPr txBox="1">
            <a:spLocks noChangeArrowheads="1"/>
          </p:cNvSpPr>
          <p:nvPr/>
        </p:nvSpPr>
        <p:spPr bwMode="auto">
          <a:xfrm>
            <a:off x="2767013" y="4816475"/>
            <a:ext cx="525462" cy="19875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实体关系模型</a:t>
            </a:r>
          </a:p>
        </p:txBody>
      </p:sp>
      <p:sp>
        <p:nvSpPr>
          <p:cNvPr id="4108" name="Text Box 15"/>
          <p:cNvSpPr txBox="1">
            <a:spLocks noChangeArrowheads="1"/>
          </p:cNvSpPr>
          <p:nvPr/>
        </p:nvSpPr>
        <p:spPr bwMode="auto">
          <a:xfrm>
            <a:off x="5359400" y="4816475"/>
            <a:ext cx="525463" cy="18526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对象模型</a:t>
            </a:r>
          </a:p>
        </p:txBody>
      </p:sp>
      <p:sp>
        <p:nvSpPr>
          <p:cNvPr id="4109" name="AutoShape 16"/>
          <p:cNvSpPr>
            <a:spLocks/>
          </p:cNvSpPr>
          <p:nvPr/>
        </p:nvSpPr>
        <p:spPr bwMode="auto">
          <a:xfrm rot="-5400000">
            <a:off x="1978819" y="3596482"/>
            <a:ext cx="241300" cy="2087562"/>
          </a:xfrm>
          <a:prstGeom prst="rightBrace">
            <a:avLst>
              <a:gd name="adj1" fmla="val 7169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10" name="AutoShape 17"/>
          <p:cNvSpPr>
            <a:spLocks/>
          </p:cNvSpPr>
          <p:nvPr/>
        </p:nvSpPr>
        <p:spPr bwMode="auto">
          <a:xfrm rot="-5400000">
            <a:off x="6731000" y="3508375"/>
            <a:ext cx="241300" cy="2374900"/>
          </a:xfrm>
          <a:prstGeom prst="rightBrace">
            <a:avLst>
              <a:gd name="adj1" fmla="val 8201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11" name="Text Box 18"/>
          <p:cNvSpPr txBox="1">
            <a:spLocks noChangeArrowheads="1"/>
          </p:cNvSpPr>
          <p:nvPr/>
        </p:nvSpPr>
        <p:spPr bwMode="auto">
          <a:xfrm>
            <a:off x="6656388" y="4816475"/>
            <a:ext cx="525462" cy="18526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功能模型</a:t>
            </a:r>
          </a:p>
        </p:txBody>
      </p:sp>
      <p:sp>
        <p:nvSpPr>
          <p:cNvPr id="4112" name="Text Box 19"/>
          <p:cNvSpPr txBox="1">
            <a:spLocks noChangeArrowheads="1"/>
          </p:cNvSpPr>
          <p:nvPr/>
        </p:nvSpPr>
        <p:spPr bwMode="auto">
          <a:xfrm>
            <a:off x="7807325" y="4816475"/>
            <a:ext cx="525463" cy="180816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zh-CN" altLang="en-US" sz="2400" b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动态模型</a:t>
            </a:r>
          </a:p>
        </p:txBody>
      </p:sp>
      <p:grpSp>
        <p:nvGrpSpPr>
          <p:cNvPr id="4113" name="Group 20"/>
          <p:cNvGrpSpPr>
            <a:grpSpLocks/>
          </p:cNvGrpSpPr>
          <p:nvPr/>
        </p:nvGrpSpPr>
        <p:grpSpPr bwMode="auto">
          <a:xfrm>
            <a:off x="1376363" y="2573338"/>
            <a:ext cx="1530350" cy="811212"/>
            <a:chOff x="782" y="1593"/>
            <a:chExt cx="964" cy="511"/>
          </a:xfrm>
        </p:grpSpPr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846" y="1707"/>
              <a:ext cx="888" cy="265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zh-CN" alt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用户需求</a:t>
              </a:r>
            </a:p>
          </p:txBody>
        </p:sp>
        <p:sp>
          <p:nvSpPr>
            <p:cNvPr id="4124" name="Oval 22"/>
            <p:cNvSpPr>
              <a:spLocks noChangeArrowheads="1"/>
            </p:cNvSpPr>
            <p:nvPr/>
          </p:nvSpPr>
          <p:spPr bwMode="auto">
            <a:xfrm>
              <a:off x="782" y="1593"/>
              <a:ext cx="964" cy="511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4114" name="Rectangle 23"/>
          <p:cNvSpPr>
            <a:spLocks noChangeArrowheads="1"/>
          </p:cNvSpPr>
          <p:nvPr/>
        </p:nvSpPr>
        <p:spPr bwMode="auto">
          <a:xfrm>
            <a:off x="560388" y="503238"/>
            <a:ext cx="3786614" cy="73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需求分析的内容</a:t>
            </a:r>
          </a:p>
        </p:txBody>
      </p:sp>
      <p:pic>
        <p:nvPicPr>
          <p:cNvPr id="4115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898650"/>
            <a:ext cx="630237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6" name="AutoShape 25"/>
          <p:cNvSpPr>
            <a:spLocks noChangeArrowheads="1"/>
          </p:cNvSpPr>
          <p:nvPr/>
        </p:nvSpPr>
        <p:spPr bwMode="auto">
          <a:xfrm>
            <a:off x="3806825" y="1765300"/>
            <a:ext cx="2609850" cy="854075"/>
          </a:xfrm>
          <a:prstGeom prst="flowChartMulti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17" name="Rectangle 26"/>
          <p:cNvSpPr>
            <a:spLocks noChangeArrowheads="1"/>
          </p:cNvSpPr>
          <p:nvPr/>
        </p:nvSpPr>
        <p:spPr bwMode="auto">
          <a:xfrm>
            <a:off x="3806825" y="1898650"/>
            <a:ext cx="2317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0">
                <a:ea typeface="楷体_GB2312" pitchFamily="49" charset="-122"/>
              </a:rPr>
              <a:t>需求规格化文档</a:t>
            </a:r>
          </a:p>
        </p:txBody>
      </p:sp>
      <p:grpSp>
        <p:nvGrpSpPr>
          <p:cNvPr id="4118" name="Group 27"/>
          <p:cNvGrpSpPr>
            <a:grpSpLocks/>
          </p:cNvGrpSpPr>
          <p:nvPr/>
        </p:nvGrpSpPr>
        <p:grpSpPr bwMode="auto">
          <a:xfrm>
            <a:off x="6732588" y="2573338"/>
            <a:ext cx="1530350" cy="811212"/>
            <a:chOff x="4241" y="1536"/>
            <a:chExt cx="964" cy="511"/>
          </a:xfrm>
        </p:grpSpPr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4275" y="1679"/>
              <a:ext cx="888" cy="265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zh-CN" altLang="en-US" sz="2400"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  <a:ea typeface="楷体_GB2312" pitchFamily="49" charset="-122"/>
                </a:rPr>
                <a:t>软件需求</a:t>
              </a:r>
            </a:p>
          </p:txBody>
        </p:sp>
        <p:sp>
          <p:nvSpPr>
            <p:cNvPr id="4122" name="Oval 29"/>
            <p:cNvSpPr>
              <a:spLocks noChangeArrowheads="1"/>
            </p:cNvSpPr>
            <p:nvPr/>
          </p:nvSpPr>
          <p:spPr bwMode="auto">
            <a:xfrm>
              <a:off x="4241" y="1536"/>
              <a:ext cx="964" cy="511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3846513" y="3421063"/>
            <a:ext cx="695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分析</a:t>
            </a:r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4835525" y="3467100"/>
            <a:ext cx="6953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建模</a:t>
            </a:r>
          </a:p>
        </p:txBody>
      </p:sp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57225" y="188913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en-US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Specification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目的</a:t>
            </a:r>
            <a:endParaRPr lang="en-US" altLang="en-US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08163"/>
            <a:ext cx="9144000" cy="4114800"/>
          </a:xfrm>
          <a:noFill/>
        </p:spPr>
        <p:txBody>
          <a:bodyPr/>
          <a:lstStyle/>
          <a:p>
            <a:pPr lvl="1">
              <a:lnSpc>
                <a:spcPct val="11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</a:rPr>
              <a:t>To</a:t>
            </a:r>
            <a:r>
              <a:rPr lang="en-US" altLang="en-US" sz="2800" dirty="0">
                <a:latin typeface="Times New Roman" panose="02020603050405020304" pitchFamily="18" charset="0"/>
              </a:rPr>
              <a:t> provide a </a:t>
            </a: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representation</a:t>
            </a:r>
            <a:r>
              <a:rPr lang="en-US" altLang="en-US" sz="2800" dirty="0">
                <a:latin typeface="Times New Roman" panose="02020603050405020304" pitchFamily="18" charset="0"/>
              </a:rPr>
              <a:t> of the software for the customer’s review and approval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en-US" sz="2800" dirty="0">
                <a:latin typeface="Times New Roman" panose="02020603050405020304" pitchFamily="18" charset="0"/>
              </a:rPr>
              <a:t>Developed as a </a:t>
            </a: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joint effort</a:t>
            </a:r>
            <a:r>
              <a:rPr lang="en-US" altLang="en-US" sz="2800" dirty="0">
                <a:latin typeface="Times New Roman" panose="02020603050405020304" pitchFamily="18" charset="0"/>
              </a:rPr>
              <a:t> between the developer and the customer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Serve as</a:t>
            </a:r>
            <a:r>
              <a:rPr lang="en-US" altLang="en-US" sz="2800" dirty="0">
                <a:latin typeface="Times New Roman" panose="02020603050405020304" pitchFamily="18" charset="0"/>
              </a:rPr>
              <a:t> basis for review for both customer and developer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Direct </a:t>
            </a:r>
            <a:r>
              <a:rPr lang="en-US" altLang="zh-CN" sz="2800" dirty="0">
                <a:latin typeface="Times New Roman" panose="02020603050405020304" pitchFamily="18" charset="0"/>
              </a:rPr>
              <a:t>software design and development</a:t>
            </a:r>
          </a:p>
          <a:p>
            <a:pPr lvl="1">
              <a:lnSpc>
                <a:spcPct val="110000"/>
              </a:lnSpc>
              <a:buClr>
                <a:srgbClr val="FF0000"/>
              </a:buClr>
              <a:buSzPct val="80000"/>
              <a:buFont typeface="Wingdings" panose="05000000000000000000" pitchFamily="2" charset="2"/>
              <a:buChar char="l"/>
            </a:pPr>
            <a:r>
              <a:rPr lang="en-US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Culmination</a:t>
            </a:r>
            <a:r>
              <a:rPr lang="en-US" altLang="en-US" sz="2800" dirty="0">
                <a:latin typeface="Times New Roman" panose="02020603050405020304" pitchFamily="18" charset="0"/>
              </a:rPr>
              <a:t> of requirements analysis</a:t>
            </a:r>
          </a:p>
        </p:txBody>
      </p:sp>
    </p:spTree>
  </p:cSld>
  <p:clrMapOvr>
    <a:masterClrMapping/>
  </p:clrMapOvr>
  <p:transition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9400"/>
            <a:ext cx="8820150" cy="995363"/>
          </a:xfrm>
          <a:noFill/>
        </p:spPr>
        <p:txBody>
          <a:bodyPr lIns="100794" tIns="50397" rIns="100794" bIns="50397"/>
          <a:lstStyle/>
          <a:p>
            <a:r>
              <a:rPr lang="en-AU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 of </a:t>
            </a:r>
            <a:r>
              <a:rPr lang="en-US" altLang="en-US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Specification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63713"/>
            <a:ext cx="8820150" cy="4872037"/>
          </a:xfrm>
          <a:noFill/>
        </p:spPr>
        <p:txBody>
          <a:bodyPr lIns="100794" tIns="50397" rIns="100794" bIns="50397"/>
          <a:lstStyle/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(1) unambiguous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(2)</a:t>
            </a:r>
            <a:r>
              <a:rPr lang="en-US" altLang="zh-CN" sz="2800">
                <a:latin typeface="Times New Roman" panose="02020603050405020304" pitchFamily="18" charset="0"/>
              </a:rPr>
              <a:t> </a:t>
            </a:r>
            <a:r>
              <a:rPr lang="en-US" altLang="en-US" sz="2800">
                <a:latin typeface="Times New Roman" panose="02020603050405020304" pitchFamily="18" charset="0"/>
              </a:rPr>
              <a:t>complete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(3) verifiable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(4) consistent 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(5) modifiable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en-US" altLang="en-US" sz="2800">
                <a:latin typeface="Times New Roman" panose="02020603050405020304" pitchFamily="18" charset="0"/>
              </a:rPr>
              <a:t>   (6) traceable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66738" y="1763713"/>
            <a:ext cx="85772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zh-CN" altLang="en-AU" sz="2800" dirty="0">
                <a:solidFill>
                  <a:schemeClr val="tx1"/>
                </a:solidFill>
                <a:cs typeface="Times New Roman" panose="02020603050405020304" pitchFamily="18" charset="0"/>
              </a:rPr>
              <a:t>可混合使用的模型</a:t>
            </a:r>
            <a:endParaRPr lang="zh-CN" altLang="en-US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57225" y="463550"/>
            <a:ext cx="120332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40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16000" y="2501900"/>
            <a:ext cx="7986713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DFD, ERD, DD,…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altLang="zh-CN" sz="2800">
                <a:solidFill>
                  <a:schemeClr val="tx1"/>
                </a:solidFill>
              </a:rPr>
              <a:t>Use case, Class Diagram, Sequence Diagram,……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2800">
                <a:solidFill>
                  <a:schemeClr val="tx1"/>
                </a:solidFill>
              </a:rPr>
              <a:t>其它模型</a:t>
            </a:r>
          </a:p>
          <a:p>
            <a:pPr algn="l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US" altLang="zh-CN" sz="2400" b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57225" y="4689140"/>
            <a:ext cx="85772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 anchor="b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buClr>
                <a:srgbClr val="FF0000"/>
              </a:buClr>
              <a:buFont typeface="Wingdings" panose="05000000000000000000" pitchFamily="2" charset="2"/>
              <a:buChar char="o"/>
            </a:pPr>
            <a:r>
              <a:rPr lang="zh-CN" altLang="en-US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使用但不限于面向结构，面向对象方法</a:t>
            </a:r>
            <a:endParaRPr lang="zh-CN" altLang="en-US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33363"/>
            <a:ext cx="8820150" cy="995362"/>
          </a:xfrm>
          <a:noFill/>
        </p:spPr>
        <p:txBody>
          <a:bodyPr lIns="100794" tIns="50397" rIns="100794" bIns="50397"/>
          <a:lstStyle/>
          <a:p>
            <a:r>
              <a:rPr lang="en-AU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other models</a:t>
            </a:r>
            <a:endParaRPr lang="en-US" altLang="zh-CN" sz="40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9213" y="1673225"/>
            <a:ext cx="909478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>
            <a:lvl1pPr marL="517525" indent="-517525" defTabSz="1008063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001713" indent="-482600" defTabSz="1008063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1008063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1008063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1008063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defTabSz="10080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defTabSz="10080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defTabSz="10080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defTabSz="10080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F0000"/>
              </a:buClr>
              <a:buFont typeface="Wingdings" panose="05000000000000000000" pitchFamily="2" charset="2"/>
              <a:buChar char="p"/>
            </a:pPr>
            <a:r>
              <a:rPr lang="en-AU" altLang="zh-CN" sz="3000">
                <a:latin typeface="Verdana" panose="020B0604030504040204" pitchFamily="34" charset="0"/>
              </a:rPr>
              <a:t>mathematical models</a:t>
            </a:r>
          </a:p>
          <a:p>
            <a:pPr lvl="1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en-AU" altLang="zh-CN" sz="2200" b="0">
                <a:solidFill>
                  <a:schemeClr val="tx1"/>
                </a:solidFill>
                <a:latin typeface="Verdana" panose="020B0604030504040204" pitchFamily="34" charset="0"/>
              </a:rPr>
              <a:t>many mathematical models are used in engineering or physics</a:t>
            </a:r>
          </a:p>
          <a:p>
            <a:pPr lvl="1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en-AU" altLang="zh-CN" sz="2200" b="0">
                <a:solidFill>
                  <a:schemeClr val="tx1"/>
                </a:solidFill>
                <a:latin typeface="Verdana" panose="020B0604030504040204" pitchFamily="34" charset="0"/>
              </a:rPr>
              <a:t>usually very abstract</a:t>
            </a:r>
          </a:p>
          <a:p>
            <a:pPr lvl="1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en-AU" altLang="zh-CN" sz="2200" b="0">
                <a:solidFill>
                  <a:schemeClr val="tx1"/>
                </a:solidFill>
                <a:latin typeface="Verdana" panose="020B0604030504040204" pitchFamily="34" charset="0"/>
              </a:rPr>
              <a:t>for example: a person who is the passenger in a lift may be abstracted to just their mass</a:t>
            </a:r>
            <a:br>
              <a:rPr lang="en-AU" altLang="zh-CN" sz="2200" b="0">
                <a:solidFill>
                  <a:schemeClr val="tx1"/>
                </a:solidFill>
                <a:latin typeface="Verdana" panose="020B0604030504040204" pitchFamily="34" charset="0"/>
              </a:rPr>
            </a:br>
            <a:r>
              <a:rPr lang="en-AU" altLang="zh-CN" sz="2200" b="0">
                <a:solidFill>
                  <a:schemeClr val="tx1"/>
                </a:solidFill>
                <a:latin typeface="Verdana" panose="020B0604030504040204" pitchFamily="34" charset="0"/>
              </a:rPr>
              <a:t>when analysing the load in the lift for lift acceleration, braking, motor power, building structural strength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71438" y="5905500"/>
            <a:ext cx="2808287" cy="79057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 rot="814330">
            <a:off x="647700" y="5688013"/>
            <a:ext cx="504825" cy="4318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3457575" y="5545138"/>
            <a:ext cx="503238" cy="5048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3024188" y="5905500"/>
            <a:ext cx="2808287" cy="79057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647700" y="5905500"/>
            <a:ext cx="485775" cy="503238"/>
          </a:xfrm>
          <a:prstGeom prst="downArrow">
            <a:avLst>
              <a:gd name="adj1" fmla="val 50000"/>
              <a:gd name="adj2" fmla="val 25899"/>
            </a:avLst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3457575" y="5905500"/>
            <a:ext cx="485775" cy="503238"/>
          </a:xfrm>
          <a:prstGeom prst="downArrow">
            <a:avLst>
              <a:gd name="adj1" fmla="val 50000"/>
              <a:gd name="adj2" fmla="val 25899"/>
            </a:avLst>
          </a:prstGeom>
          <a:solidFill>
            <a:schemeClr val="bg1"/>
          </a:solidFill>
          <a:ln w="222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223963" y="5976938"/>
            <a:ext cx="792162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032250" y="5905500"/>
            <a:ext cx="792163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3744913" y="5113338"/>
            <a:ext cx="792162" cy="431800"/>
          </a:xfrm>
          <a:prstGeom prst="curvedDownArrow">
            <a:avLst>
              <a:gd name="adj1" fmla="val 36691"/>
              <a:gd name="adj2" fmla="val 73382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3313113" y="5761038"/>
            <a:ext cx="3603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H="1">
            <a:off x="3889375" y="5329238"/>
            <a:ext cx="3603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346575" y="4238625"/>
            <a:ext cx="4849813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1" algn="l" eaLnBrk="1" hangingPunct="1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  <a:buFontTx/>
              <a:buChar char="•"/>
            </a:pPr>
            <a:r>
              <a:rPr lang="en-AU" altLang="zh-CN" sz="1800" b="0">
                <a:solidFill>
                  <a:schemeClr val="tx1"/>
                </a:solidFill>
                <a:latin typeface="Verdana" panose="020B0604030504040204" pitchFamily="34" charset="0"/>
              </a:rPr>
              <a:t>rolling inertia or friction may be ignored when modelling objects on a slopes as blocks sliding on inclined planes.</a:t>
            </a:r>
          </a:p>
          <a:p>
            <a:pPr lvl="1" algn="l" eaLnBrk="1" hangingPunct="1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  <a:buFontTx/>
              <a:buChar char="•"/>
            </a:pPr>
            <a:r>
              <a:rPr lang="en-AU" altLang="zh-CN" sz="1800" b="0">
                <a:solidFill>
                  <a:schemeClr val="tx1"/>
                </a:solidFill>
                <a:latin typeface="Verdana" panose="020B0604030504040204" pitchFamily="34" charset="0"/>
              </a:rPr>
              <a:t>this model will be inadequate to predict speed and time if friction prevents slipping and the object has a large moment of inertia and therefore will roll more slowly</a:t>
            </a:r>
          </a:p>
          <a:p>
            <a:pPr lvl="1" algn="l" eaLnBrk="1" hangingPunct="1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endParaRPr lang="en-US" altLang="zh-CN" sz="18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2288" y="1628775"/>
            <a:ext cx="8382000" cy="3429000"/>
          </a:xfrm>
          <a:noFill/>
        </p:spPr>
        <p:txBody>
          <a:bodyPr lIns="100794" tIns="50397" rIns="100794" bIns="50397"/>
          <a:lstStyle/>
          <a:p>
            <a:pPr marL="517525" indent="-517525" defTabSz="1008063"/>
            <a:r>
              <a:rPr lang="en-AU" altLang="zh-CN" b="1">
                <a:solidFill>
                  <a:srgbClr val="FF0000"/>
                </a:solidFill>
              </a:rPr>
              <a:t>economics models</a:t>
            </a:r>
          </a:p>
          <a:p>
            <a:pPr marL="517525" indent="-517525" defTabSz="1008063"/>
            <a:r>
              <a:rPr lang="en-AU" altLang="zh-CN"/>
              <a:t>price versus demand curve</a:t>
            </a:r>
          </a:p>
          <a:p>
            <a:pPr marL="517525" indent="-517525" defTabSz="1008063"/>
            <a:r>
              <a:rPr lang="en-AU" altLang="zh-CN"/>
              <a:t>many assumptions to simplify the market – time, season, fashion, whether the product is an unsubstitutable necessity or a choice</a:t>
            </a:r>
            <a:endParaRPr lang="en-AU" altLang="zh-CN" sz="2600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2470150" y="4964113"/>
            <a:ext cx="0" cy="1728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 flipV="1">
            <a:off x="2327275" y="6477000"/>
            <a:ext cx="3743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Freeform 5"/>
          <p:cNvSpPr>
            <a:spLocks/>
          </p:cNvSpPr>
          <p:nvPr/>
        </p:nvSpPr>
        <p:spPr bwMode="auto">
          <a:xfrm>
            <a:off x="2901950" y="5035550"/>
            <a:ext cx="2952750" cy="1225550"/>
          </a:xfrm>
          <a:custGeom>
            <a:avLst/>
            <a:gdLst>
              <a:gd name="T0" fmla="*/ 0 w 1860"/>
              <a:gd name="T1" fmla="*/ 0 h 772"/>
              <a:gd name="T2" fmla="*/ 865188 w 1860"/>
              <a:gd name="T3" fmla="*/ 1009650 h 772"/>
              <a:gd name="T4" fmla="*/ 2952750 w 1860"/>
              <a:gd name="T5" fmla="*/ 1225550 h 772"/>
              <a:gd name="T6" fmla="*/ 0 60000 65536"/>
              <a:gd name="T7" fmla="*/ 0 60000 65536"/>
              <a:gd name="T8" fmla="*/ 0 60000 65536"/>
              <a:gd name="T9" fmla="*/ 0 w 1860"/>
              <a:gd name="T10" fmla="*/ 0 h 772"/>
              <a:gd name="T11" fmla="*/ 1860 w 1860"/>
              <a:gd name="T12" fmla="*/ 772 h 7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60" h="772">
                <a:moveTo>
                  <a:pt x="0" y="0"/>
                </a:moveTo>
                <a:cubicBezTo>
                  <a:pt x="117" y="253"/>
                  <a:pt x="235" y="507"/>
                  <a:pt x="545" y="636"/>
                </a:cubicBezTo>
                <a:cubicBezTo>
                  <a:pt x="855" y="765"/>
                  <a:pt x="1357" y="768"/>
                  <a:pt x="1860" y="772"/>
                </a:cubicBezTo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62000" y="4800600"/>
            <a:ext cx="1419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AU" altLang="zh-CN" sz="2400" b="0">
                <a:solidFill>
                  <a:schemeClr val="tx1"/>
                </a:solidFill>
                <a:latin typeface="Verdana" panose="020B0604030504040204" pitchFamily="34" charset="0"/>
              </a:rPr>
              <a:t>demand</a:t>
            </a:r>
            <a:endParaRPr lang="en-US" altLang="zh-CN" sz="24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400800" y="6172200"/>
            <a:ext cx="92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AU" altLang="zh-CN" sz="2400" b="0">
                <a:solidFill>
                  <a:schemeClr val="tx1"/>
                </a:solidFill>
                <a:latin typeface="Verdana" panose="020B0604030504040204" pitchFamily="34" charset="0"/>
              </a:rPr>
              <a:t>price</a:t>
            </a:r>
            <a:endParaRPr lang="en-US" altLang="zh-CN" sz="18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>
          <a:xfrm>
            <a:off x="522288" y="279400"/>
            <a:ext cx="8621712" cy="995363"/>
          </a:xfrm>
          <a:noFill/>
        </p:spPr>
        <p:txBody>
          <a:bodyPr lIns="100794" tIns="50397" rIns="100794" bIns="50397"/>
          <a:lstStyle/>
          <a:p>
            <a:r>
              <a:rPr lang="en-AU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other models</a:t>
            </a:r>
            <a:endParaRPr lang="en-US" altLang="zh-CN" sz="40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84325"/>
            <a:ext cx="5422900" cy="5273675"/>
          </a:xfrm>
          <a:noFill/>
        </p:spPr>
        <p:txBody>
          <a:bodyPr lIns="100794" tIns="50397" rIns="100794" bIns="50397"/>
          <a:lstStyle/>
          <a:p>
            <a:pPr marL="517525" indent="-517525" defTabSz="1008063"/>
            <a:r>
              <a:rPr lang="en-AU" altLang="zh-CN" b="1">
                <a:solidFill>
                  <a:srgbClr val="FF0000"/>
                </a:solidFill>
              </a:rPr>
              <a:t>geographical models</a:t>
            </a:r>
          </a:p>
          <a:p>
            <a:pPr marL="1001713" lvl="1" indent="-482600" defTabSz="1008063"/>
            <a:r>
              <a:rPr lang="en-AU" altLang="zh-CN"/>
              <a:t>a map is a model that represents some abstracted aspect of the real world in a diagram: borders of land and sea, political borders, routes of roads (and their intended traffic carrying capacity), heights and vegetation, geology, temperatures </a:t>
            </a:r>
          </a:p>
          <a:p>
            <a:pPr marL="517525" indent="-517525" defTabSz="1008063">
              <a:lnSpc>
                <a:spcPct val="90000"/>
              </a:lnSpc>
            </a:pPr>
            <a:endParaRPr lang="en-US" altLang="zh-CN"/>
          </a:p>
        </p:txBody>
      </p:sp>
      <p:sp>
        <p:nvSpPr>
          <p:cNvPr id="10243" name="Webpage"/>
          <p:cNvSpPr>
            <a:spLocks noEditPoints="1" noChangeArrowheads="1"/>
          </p:cNvSpPr>
          <p:nvPr/>
        </p:nvSpPr>
        <p:spPr bwMode="auto">
          <a:xfrm>
            <a:off x="6827838" y="1908175"/>
            <a:ext cx="1784350" cy="2160588"/>
          </a:xfrm>
          <a:custGeom>
            <a:avLst/>
            <a:gdLst>
              <a:gd name="T0" fmla="*/ 35397208 w 21600"/>
              <a:gd name="T1" fmla="*/ 216117616 h 21600"/>
              <a:gd name="T2" fmla="*/ 0 w 21600"/>
              <a:gd name="T3" fmla="*/ 175185376 h 21600"/>
              <a:gd name="T4" fmla="*/ 147403006 w 21600"/>
              <a:gd name="T5" fmla="*/ 0 h 21600"/>
              <a:gd name="T6" fmla="*/ 0 w 21600"/>
              <a:gd name="T7" fmla="*/ 0 h 21600"/>
              <a:gd name="T8" fmla="*/ 73701503 w 21600"/>
              <a:gd name="T9" fmla="*/ 0 h 21600"/>
              <a:gd name="T10" fmla="*/ 147403006 w 21600"/>
              <a:gd name="T11" fmla="*/ 0 h 21600"/>
              <a:gd name="T12" fmla="*/ 147403006 w 21600"/>
              <a:gd name="T13" fmla="*/ 108058808 h 21600"/>
              <a:gd name="T14" fmla="*/ 147403006 w 21600"/>
              <a:gd name="T15" fmla="*/ 216117616 h 21600"/>
              <a:gd name="T16" fmla="*/ 73701503 w 21600"/>
              <a:gd name="T17" fmla="*/ 216117616 h 21600"/>
              <a:gd name="T18" fmla="*/ 0 w 21600"/>
              <a:gd name="T19" fmla="*/ 108058808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1955 w 21600"/>
              <a:gd name="T31" fmla="*/ 12829 h 21600"/>
              <a:gd name="T32" fmla="*/ 19814 w 21600"/>
              <a:gd name="T33" fmla="*/ 20749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9184" y="949"/>
                </a:moveTo>
                <a:lnTo>
                  <a:pt x="9758" y="1309"/>
                </a:lnTo>
                <a:lnTo>
                  <a:pt x="11544" y="1292"/>
                </a:lnTo>
                <a:lnTo>
                  <a:pt x="12437" y="1292"/>
                </a:lnTo>
                <a:lnTo>
                  <a:pt x="13414" y="1161"/>
                </a:lnTo>
                <a:lnTo>
                  <a:pt x="13648" y="1243"/>
                </a:lnTo>
                <a:lnTo>
                  <a:pt x="13542" y="1390"/>
                </a:lnTo>
                <a:lnTo>
                  <a:pt x="13967" y="1849"/>
                </a:lnTo>
                <a:lnTo>
                  <a:pt x="14562" y="2520"/>
                </a:lnTo>
                <a:lnTo>
                  <a:pt x="14669" y="3223"/>
                </a:lnTo>
                <a:lnTo>
                  <a:pt x="14796" y="3518"/>
                </a:lnTo>
                <a:lnTo>
                  <a:pt x="15264" y="3665"/>
                </a:lnTo>
                <a:lnTo>
                  <a:pt x="15753" y="3518"/>
                </a:lnTo>
                <a:lnTo>
                  <a:pt x="15902" y="2978"/>
                </a:lnTo>
                <a:lnTo>
                  <a:pt x="16008" y="2323"/>
                </a:lnTo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591" y="10620"/>
                </a:moveTo>
                <a:lnTo>
                  <a:pt x="6122" y="10996"/>
                </a:lnTo>
                <a:lnTo>
                  <a:pt x="6696" y="11340"/>
                </a:lnTo>
                <a:lnTo>
                  <a:pt x="7313" y="11618"/>
                </a:lnTo>
                <a:lnTo>
                  <a:pt x="7972" y="11863"/>
                </a:lnTo>
                <a:lnTo>
                  <a:pt x="8652" y="12060"/>
                </a:lnTo>
                <a:lnTo>
                  <a:pt x="9396" y="12190"/>
                </a:lnTo>
                <a:lnTo>
                  <a:pt x="10119" y="12272"/>
                </a:lnTo>
                <a:lnTo>
                  <a:pt x="10906" y="12305"/>
                </a:lnTo>
                <a:lnTo>
                  <a:pt x="11650" y="12272"/>
                </a:lnTo>
                <a:lnTo>
                  <a:pt x="12373" y="12190"/>
                </a:lnTo>
                <a:lnTo>
                  <a:pt x="13117" y="12060"/>
                </a:lnTo>
                <a:lnTo>
                  <a:pt x="13797" y="11863"/>
                </a:lnTo>
                <a:lnTo>
                  <a:pt x="14456" y="11618"/>
                </a:lnTo>
                <a:lnTo>
                  <a:pt x="15073" y="11340"/>
                </a:lnTo>
                <a:lnTo>
                  <a:pt x="15647" y="11029"/>
                </a:lnTo>
                <a:lnTo>
                  <a:pt x="16178" y="10652"/>
                </a:lnTo>
                <a:lnTo>
                  <a:pt x="16667" y="10243"/>
                </a:lnTo>
                <a:lnTo>
                  <a:pt x="17071" y="9801"/>
                </a:lnTo>
                <a:lnTo>
                  <a:pt x="17475" y="9327"/>
                </a:lnTo>
                <a:lnTo>
                  <a:pt x="17815" y="8820"/>
                </a:lnTo>
                <a:lnTo>
                  <a:pt x="18049" y="8296"/>
                </a:lnTo>
                <a:lnTo>
                  <a:pt x="18262" y="7723"/>
                </a:lnTo>
                <a:lnTo>
                  <a:pt x="18347" y="7134"/>
                </a:lnTo>
                <a:lnTo>
                  <a:pt x="18389" y="6561"/>
                </a:lnTo>
                <a:lnTo>
                  <a:pt x="18347" y="5956"/>
                </a:lnTo>
                <a:lnTo>
                  <a:pt x="18262" y="5400"/>
                </a:lnTo>
                <a:lnTo>
                  <a:pt x="18049" y="4827"/>
                </a:lnTo>
                <a:lnTo>
                  <a:pt x="17815" y="4303"/>
                </a:lnTo>
                <a:lnTo>
                  <a:pt x="17475" y="3796"/>
                </a:lnTo>
                <a:lnTo>
                  <a:pt x="17114" y="3321"/>
                </a:lnTo>
                <a:lnTo>
                  <a:pt x="16710" y="2880"/>
                </a:lnTo>
                <a:lnTo>
                  <a:pt x="16221" y="2470"/>
                </a:lnTo>
                <a:lnTo>
                  <a:pt x="15689" y="2094"/>
                </a:lnTo>
                <a:lnTo>
                  <a:pt x="15115" y="1750"/>
                </a:lnTo>
                <a:lnTo>
                  <a:pt x="14499" y="1472"/>
                </a:lnTo>
                <a:lnTo>
                  <a:pt x="13797" y="1227"/>
                </a:lnTo>
                <a:lnTo>
                  <a:pt x="13117" y="1030"/>
                </a:lnTo>
                <a:lnTo>
                  <a:pt x="12415" y="883"/>
                </a:lnTo>
                <a:lnTo>
                  <a:pt x="11650" y="818"/>
                </a:lnTo>
                <a:lnTo>
                  <a:pt x="10906" y="785"/>
                </a:lnTo>
                <a:lnTo>
                  <a:pt x="10119" y="818"/>
                </a:lnTo>
                <a:lnTo>
                  <a:pt x="9396" y="883"/>
                </a:lnTo>
                <a:lnTo>
                  <a:pt x="8652" y="1030"/>
                </a:lnTo>
                <a:lnTo>
                  <a:pt x="8014" y="1227"/>
                </a:lnTo>
                <a:lnTo>
                  <a:pt x="7355" y="1440"/>
                </a:lnTo>
                <a:lnTo>
                  <a:pt x="6739" y="1750"/>
                </a:lnTo>
                <a:lnTo>
                  <a:pt x="6122" y="2061"/>
                </a:lnTo>
                <a:lnTo>
                  <a:pt x="5591" y="2438"/>
                </a:lnTo>
                <a:lnTo>
                  <a:pt x="5102" y="2847"/>
                </a:lnTo>
                <a:lnTo>
                  <a:pt x="4698" y="3289"/>
                </a:lnTo>
                <a:lnTo>
                  <a:pt x="4294" y="3763"/>
                </a:lnTo>
                <a:lnTo>
                  <a:pt x="3996" y="4270"/>
                </a:lnTo>
                <a:lnTo>
                  <a:pt x="3720" y="4794"/>
                </a:lnTo>
                <a:lnTo>
                  <a:pt x="3550" y="5367"/>
                </a:lnTo>
                <a:lnTo>
                  <a:pt x="3422" y="5956"/>
                </a:lnTo>
                <a:lnTo>
                  <a:pt x="3380" y="6561"/>
                </a:lnTo>
                <a:lnTo>
                  <a:pt x="3422" y="7134"/>
                </a:lnTo>
                <a:lnTo>
                  <a:pt x="3550" y="7690"/>
                </a:lnTo>
                <a:lnTo>
                  <a:pt x="3720" y="8263"/>
                </a:lnTo>
                <a:lnTo>
                  <a:pt x="3954" y="8787"/>
                </a:lnTo>
                <a:lnTo>
                  <a:pt x="4294" y="9294"/>
                </a:lnTo>
                <a:lnTo>
                  <a:pt x="4655" y="9769"/>
                </a:lnTo>
                <a:lnTo>
                  <a:pt x="5102" y="10210"/>
                </a:lnTo>
                <a:lnTo>
                  <a:pt x="5591" y="10620"/>
                </a:lnTo>
                <a:close/>
              </a:path>
              <a:path w="21600" h="21600" extrusionOk="0">
                <a:moveTo>
                  <a:pt x="3401" y="6021"/>
                </a:moveTo>
                <a:lnTo>
                  <a:pt x="4039" y="5530"/>
                </a:lnTo>
                <a:lnTo>
                  <a:pt x="4294" y="4892"/>
                </a:lnTo>
                <a:lnTo>
                  <a:pt x="4677" y="4156"/>
                </a:lnTo>
                <a:lnTo>
                  <a:pt x="5166" y="3763"/>
                </a:lnTo>
                <a:lnTo>
                  <a:pt x="5378" y="3354"/>
                </a:lnTo>
                <a:lnTo>
                  <a:pt x="5293" y="2732"/>
                </a:lnTo>
                <a:moveTo>
                  <a:pt x="3507" y="7380"/>
                </a:moveTo>
                <a:lnTo>
                  <a:pt x="3890" y="7200"/>
                </a:lnTo>
                <a:lnTo>
                  <a:pt x="4103" y="7249"/>
                </a:lnTo>
                <a:lnTo>
                  <a:pt x="4400" y="7527"/>
                </a:lnTo>
                <a:lnTo>
                  <a:pt x="4719" y="7674"/>
                </a:lnTo>
                <a:lnTo>
                  <a:pt x="5293" y="7641"/>
                </a:lnTo>
                <a:lnTo>
                  <a:pt x="5740" y="7543"/>
                </a:lnTo>
                <a:lnTo>
                  <a:pt x="6144" y="7543"/>
                </a:lnTo>
                <a:lnTo>
                  <a:pt x="6526" y="7821"/>
                </a:lnTo>
                <a:lnTo>
                  <a:pt x="6569" y="8312"/>
                </a:lnTo>
                <a:lnTo>
                  <a:pt x="6059" y="8852"/>
                </a:lnTo>
                <a:lnTo>
                  <a:pt x="5803" y="8967"/>
                </a:lnTo>
                <a:lnTo>
                  <a:pt x="5803" y="9147"/>
                </a:lnTo>
                <a:lnTo>
                  <a:pt x="5421" y="9294"/>
                </a:lnTo>
                <a:lnTo>
                  <a:pt x="4868" y="9163"/>
                </a:lnTo>
                <a:lnTo>
                  <a:pt x="4337" y="9049"/>
                </a:lnTo>
                <a:lnTo>
                  <a:pt x="4081" y="9000"/>
                </a:lnTo>
                <a:moveTo>
                  <a:pt x="14988" y="11372"/>
                </a:moveTo>
                <a:lnTo>
                  <a:pt x="15115" y="10865"/>
                </a:lnTo>
                <a:lnTo>
                  <a:pt x="16072" y="10096"/>
                </a:lnTo>
                <a:lnTo>
                  <a:pt x="16455" y="9605"/>
                </a:lnTo>
                <a:lnTo>
                  <a:pt x="16455" y="8329"/>
                </a:lnTo>
                <a:lnTo>
                  <a:pt x="17156" y="7969"/>
                </a:lnTo>
                <a:lnTo>
                  <a:pt x="17879" y="7870"/>
                </a:lnTo>
                <a:lnTo>
                  <a:pt x="18177" y="7821"/>
                </a:lnTo>
                <a:moveTo>
                  <a:pt x="18368" y="6840"/>
                </a:moveTo>
                <a:lnTo>
                  <a:pt x="18049" y="6610"/>
                </a:lnTo>
                <a:lnTo>
                  <a:pt x="17411" y="6512"/>
                </a:lnTo>
                <a:lnTo>
                  <a:pt x="16859" y="6545"/>
                </a:lnTo>
                <a:lnTo>
                  <a:pt x="16603" y="6201"/>
                </a:lnTo>
                <a:lnTo>
                  <a:pt x="16731" y="5874"/>
                </a:lnTo>
                <a:lnTo>
                  <a:pt x="17241" y="5465"/>
                </a:lnTo>
                <a:lnTo>
                  <a:pt x="17858" y="5236"/>
                </a:lnTo>
                <a:lnTo>
                  <a:pt x="18007" y="5089"/>
                </a:lnTo>
                <a:lnTo>
                  <a:pt x="18049" y="4892"/>
                </a:lnTo>
                <a:moveTo>
                  <a:pt x="8100" y="1260"/>
                </a:moveTo>
                <a:cubicBezTo>
                  <a:pt x="8333" y="1276"/>
                  <a:pt x="8206" y="1554"/>
                  <a:pt x="8695" y="1652"/>
                </a:cubicBezTo>
                <a:cubicBezTo>
                  <a:pt x="9184" y="1750"/>
                  <a:pt x="10481" y="1685"/>
                  <a:pt x="10991" y="1881"/>
                </a:cubicBezTo>
                <a:cubicBezTo>
                  <a:pt x="11501" y="2078"/>
                  <a:pt x="11629" y="2503"/>
                  <a:pt x="11799" y="2830"/>
                </a:cubicBezTo>
                <a:cubicBezTo>
                  <a:pt x="11969" y="3158"/>
                  <a:pt x="11905" y="3910"/>
                  <a:pt x="12054" y="3894"/>
                </a:cubicBezTo>
                <a:cubicBezTo>
                  <a:pt x="12203" y="3878"/>
                  <a:pt x="12351" y="2880"/>
                  <a:pt x="12649" y="2683"/>
                </a:cubicBezTo>
                <a:cubicBezTo>
                  <a:pt x="12947" y="2487"/>
                  <a:pt x="13670" y="2536"/>
                  <a:pt x="13840" y="2683"/>
                </a:cubicBezTo>
                <a:cubicBezTo>
                  <a:pt x="14010" y="2830"/>
                  <a:pt x="13733" y="3370"/>
                  <a:pt x="13648" y="3616"/>
                </a:cubicBezTo>
                <a:cubicBezTo>
                  <a:pt x="13563" y="3861"/>
                  <a:pt x="13457" y="4058"/>
                  <a:pt x="13351" y="4156"/>
                </a:cubicBezTo>
                <a:cubicBezTo>
                  <a:pt x="13244" y="4254"/>
                  <a:pt x="13096" y="4221"/>
                  <a:pt x="12947" y="4254"/>
                </a:cubicBezTo>
                <a:cubicBezTo>
                  <a:pt x="12777" y="4303"/>
                  <a:pt x="12585" y="4369"/>
                  <a:pt x="12394" y="4401"/>
                </a:cubicBezTo>
                <a:cubicBezTo>
                  <a:pt x="12139" y="4500"/>
                  <a:pt x="12054" y="4614"/>
                  <a:pt x="11862" y="4647"/>
                </a:cubicBezTo>
                <a:cubicBezTo>
                  <a:pt x="11650" y="4761"/>
                  <a:pt x="11671" y="4680"/>
                  <a:pt x="11437" y="4778"/>
                </a:cubicBezTo>
                <a:cubicBezTo>
                  <a:pt x="11352" y="4827"/>
                  <a:pt x="11225" y="4974"/>
                  <a:pt x="11246" y="5072"/>
                </a:cubicBezTo>
                <a:cubicBezTo>
                  <a:pt x="11225" y="5154"/>
                  <a:pt x="11267" y="5220"/>
                  <a:pt x="11310" y="5269"/>
                </a:cubicBezTo>
                <a:cubicBezTo>
                  <a:pt x="11352" y="5318"/>
                  <a:pt x="11480" y="5383"/>
                  <a:pt x="11565" y="5416"/>
                </a:cubicBezTo>
                <a:cubicBezTo>
                  <a:pt x="11629" y="5400"/>
                  <a:pt x="11820" y="5465"/>
                  <a:pt x="11862" y="5432"/>
                </a:cubicBezTo>
                <a:cubicBezTo>
                  <a:pt x="11905" y="5416"/>
                  <a:pt x="11926" y="5269"/>
                  <a:pt x="11884" y="5236"/>
                </a:cubicBezTo>
                <a:cubicBezTo>
                  <a:pt x="11841" y="5203"/>
                  <a:pt x="11629" y="5269"/>
                  <a:pt x="11565" y="5220"/>
                </a:cubicBezTo>
                <a:cubicBezTo>
                  <a:pt x="11480" y="5187"/>
                  <a:pt x="11459" y="5040"/>
                  <a:pt x="11480" y="4974"/>
                </a:cubicBezTo>
                <a:cubicBezTo>
                  <a:pt x="11501" y="4909"/>
                  <a:pt x="11607" y="4860"/>
                  <a:pt x="11692" y="4843"/>
                </a:cubicBezTo>
                <a:cubicBezTo>
                  <a:pt x="11905" y="4876"/>
                  <a:pt x="11820" y="4876"/>
                  <a:pt x="12054" y="4876"/>
                </a:cubicBezTo>
                <a:cubicBezTo>
                  <a:pt x="12075" y="5040"/>
                  <a:pt x="12096" y="5269"/>
                  <a:pt x="12139" y="5416"/>
                </a:cubicBezTo>
                <a:cubicBezTo>
                  <a:pt x="12160" y="5465"/>
                  <a:pt x="12330" y="5465"/>
                  <a:pt x="12373" y="5416"/>
                </a:cubicBezTo>
                <a:cubicBezTo>
                  <a:pt x="12415" y="5367"/>
                  <a:pt x="12330" y="4974"/>
                  <a:pt x="12394" y="4892"/>
                </a:cubicBezTo>
                <a:cubicBezTo>
                  <a:pt x="12458" y="4810"/>
                  <a:pt x="12692" y="4925"/>
                  <a:pt x="12755" y="4892"/>
                </a:cubicBezTo>
                <a:cubicBezTo>
                  <a:pt x="12798" y="4860"/>
                  <a:pt x="12840" y="4761"/>
                  <a:pt x="12755" y="4729"/>
                </a:cubicBezTo>
                <a:cubicBezTo>
                  <a:pt x="12670" y="4696"/>
                  <a:pt x="12118" y="4745"/>
                  <a:pt x="12203" y="4696"/>
                </a:cubicBezTo>
                <a:cubicBezTo>
                  <a:pt x="12543" y="4549"/>
                  <a:pt x="12819" y="4434"/>
                  <a:pt x="13266" y="4401"/>
                </a:cubicBezTo>
                <a:cubicBezTo>
                  <a:pt x="13436" y="4385"/>
                  <a:pt x="13585" y="4500"/>
                  <a:pt x="13776" y="4532"/>
                </a:cubicBezTo>
                <a:cubicBezTo>
                  <a:pt x="13967" y="4630"/>
                  <a:pt x="13861" y="4843"/>
                  <a:pt x="13712" y="4925"/>
                </a:cubicBezTo>
                <a:cubicBezTo>
                  <a:pt x="13648" y="5023"/>
                  <a:pt x="13521" y="5121"/>
                  <a:pt x="13414" y="5187"/>
                </a:cubicBezTo>
                <a:cubicBezTo>
                  <a:pt x="13351" y="5285"/>
                  <a:pt x="13287" y="5334"/>
                  <a:pt x="13159" y="5383"/>
                </a:cubicBezTo>
                <a:cubicBezTo>
                  <a:pt x="13117" y="5563"/>
                  <a:pt x="12862" y="5743"/>
                  <a:pt x="12649" y="5809"/>
                </a:cubicBezTo>
                <a:cubicBezTo>
                  <a:pt x="12543" y="5907"/>
                  <a:pt x="12437" y="5940"/>
                  <a:pt x="12309" y="6005"/>
                </a:cubicBezTo>
                <a:cubicBezTo>
                  <a:pt x="12245" y="6120"/>
                  <a:pt x="12139" y="6185"/>
                  <a:pt x="12075" y="6300"/>
                </a:cubicBezTo>
                <a:cubicBezTo>
                  <a:pt x="12118" y="6561"/>
                  <a:pt x="12075" y="6643"/>
                  <a:pt x="12373" y="6741"/>
                </a:cubicBezTo>
                <a:cubicBezTo>
                  <a:pt x="12500" y="6840"/>
                  <a:pt x="12522" y="6970"/>
                  <a:pt x="12330" y="7036"/>
                </a:cubicBezTo>
                <a:cubicBezTo>
                  <a:pt x="12011" y="6987"/>
                  <a:pt x="12033" y="6823"/>
                  <a:pt x="11799" y="6692"/>
                </a:cubicBezTo>
                <a:cubicBezTo>
                  <a:pt x="11714" y="6529"/>
                  <a:pt x="11459" y="6430"/>
                  <a:pt x="11246" y="6398"/>
                </a:cubicBezTo>
                <a:cubicBezTo>
                  <a:pt x="11076" y="6332"/>
                  <a:pt x="11182" y="6365"/>
                  <a:pt x="10906" y="6365"/>
                </a:cubicBezTo>
                <a:cubicBezTo>
                  <a:pt x="10608" y="6512"/>
                  <a:pt x="10544" y="7347"/>
                  <a:pt x="11246" y="7478"/>
                </a:cubicBezTo>
                <a:cubicBezTo>
                  <a:pt x="12394" y="7429"/>
                  <a:pt x="13329" y="7772"/>
                  <a:pt x="13733" y="7985"/>
                </a:cubicBezTo>
                <a:cubicBezTo>
                  <a:pt x="13840" y="8410"/>
                  <a:pt x="13329" y="8901"/>
                  <a:pt x="12500" y="9343"/>
                </a:cubicBezTo>
                <a:cubicBezTo>
                  <a:pt x="11629" y="9736"/>
                  <a:pt x="11480" y="10194"/>
                  <a:pt x="11246" y="10980"/>
                </a:cubicBezTo>
                <a:cubicBezTo>
                  <a:pt x="10991" y="11372"/>
                  <a:pt x="10481" y="10930"/>
                  <a:pt x="10289" y="10096"/>
                </a:cubicBezTo>
                <a:cubicBezTo>
                  <a:pt x="10140" y="9196"/>
                  <a:pt x="9907" y="8165"/>
                  <a:pt x="10459" y="7576"/>
                </a:cubicBezTo>
                <a:cubicBezTo>
                  <a:pt x="9375" y="6790"/>
                  <a:pt x="9269" y="6070"/>
                  <a:pt x="9056" y="6218"/>
                </a:cubicBezTo>
                <a:cubicBezTo>
                  <a:pt x="9205" y="6987"/>
                  <a:pt x="8929" y="6660"/>
                  <a:pt x="8737" y="6021"/>
                </a:cubicBezTo>
                <a:cubicBezTo>
                  <a:pt x="8822" y="5023"/>
                  <a:pt x="8610" y="4385"/>
                  <a:pt x="8440" y="3550"/>
                </a:cubicBezTo>
                <a:lnTo>
                  <a:pt x="7844" y="2290"/>
                </a:lnTo>
                <a:lnTo>
                  <a:pt x="6654" y="1849"/>
                </a:lnTo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530850" y="4500563"/>
            <a:ext cx="3671888" cy="23749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endParaRPr lang="en-US" altLang="zh-CN" sz="18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5962650" y="5003800"/>
            <a:ext cx="15128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Freeform 6"/>
          <p:cNvSpPr>
            <a:spLocks/>
          </p:cNvSpPr>
          <p:nvPr/>
        </p:nvSpPr>
        <p:spPr bwMode="auto">
          <a:xfrm>
            <a:off x="5967413" y="5370513"/>
            <a:ext cx="2954337" cy="665162"/>
          </a:xfrm>
          <a:custGeom>
            <a:avLst/>
            <a:gdLst>
              <a:gd name="T0" fmla="*/ 0 w 1861"/>
              <a:gd name="T1" fmla="*/ 3175 h 419"/>
              <a:gd name="T2" fmla="*/ 563562 w 1861"/>
              <a:gd name="T3" fmla="*/ 46037 h 419"/>
              <a:gd name="T4" fmla="*/ 576262 w 1861"/>
              <a:gd name="T5" fmla="*/ 115887 h 419"/>
              <a:gd name="T6" fmla="*/ 688975 w 1861"/>
              <a:gd name="T7" fmla="*/ 327025 h 419"/>
              <a:gd name="T8" fmla="*/ 731837 w 1861"/>
              <a:gd name="T9" fmla="*/ 355600 h 419"/>
              <a:gd name="T10" fmla="*/ 774700 w 1861"/>
              <a:gd name="T11" fmla="*/ 369887 h 419"/>
              <a:gd name="T12" fmla="*/ 1084262 w 1861"/>
              <a:gd name="T13" fmla="*/ 552450 h 419"/>
              <a:gd name="T14" fmla="*/ 1125537 w 1861"/>
              <a:gd name="T15" fmla="*/ 523875 h 419"/>
              <a:gd name="T16" fmla="*/ 1182687 w 1861"/>
              <a:gd name="T17" fmla="*/ 538162 h 419"/>
              <a:gd name="T18" fmla="*/ 1293812 w 1861"/>
              <a:gd name="T19" fmla="*/ 552450 h 419"/>
              <a:gd name="T20" fmla="*/ 1590675 w 1861"/>
              <a:gd name="T21" fmla="*/ 622300 h 419"/>
              <a:gd name="T22" fmla="*/ 1660525 w 1861"/>
              <a:gd name="T23" fmla="*/ 636587 h 419"/>
              <a:gd name="T24" fmla="*/ 1744662 w 1861"/>
              <a:gd name="T25" fmla="*/ 665162 h 419"/>
              <a:gd name="T26" fmla="*/ 1843087 w 1861"/>
              <a:gd name="T27" fmla="*/ 622300 h 419"/>
              <a:gd name="T28" fmla="*/ 1857375 w 1861"/>
              <a:gd name="T29" fmla="*/ 579437 h 419"/>
              <a:gd name="T30" fmla="*/ 1927225 w 1861"/>
              <a:gd name="T31" fmla="*/ 495300 h 419"/>
              <a:gd name="T32" fmla="*/ 1970087 w 1861"/>
              <a:gd name="T33" fmla="*/ 298450 h 419"/>
              <a:gd name="T34" fmla="*/ 2082800 w 1861"/>
              <a:gd name="T35" fmla="*/ 200025 h 419"/>
              <a:gd name="T36" fmla="*/ 2419350 w 1861"/>
              <a:gd name="T37" fmla="*/ 46037 h 419"/>
              <a:gd name="T38" fmla="*/ 2560637 w 1861"/>
              <a:gd name="T39" fmla="*/ 3175 h 419"/>
              <a:gd name="T40" fmla="*/ 2954337 w 1861"/>
              <a:gd name="T41" fmla="*/ 3175 h 419"/>
              <a:gd name="T42" fmla="*/ 2659062 w 1861"/>
              <a:gd name="T43" fmla="*/ 496887 h 4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861"/>
              <a:gd name="T67" fmla="*/ 0 h 419"/>
              <a:gd name="T68" fmla="*/ 1861 w 1861"/>
              <a:gd name="T69" fmla="*/ 419 h 41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861" h="419">
                <a:moveTo>
                  <a:pt x="0" y="2"/>
                </a:moveTo>
                <a:cubicBezTo>
                  <a:pt x="54" y="5"/>
                  <a:pt x="324" y="20"/>
                  <a:pt x="355" y="29"/>
                </a:cubicBezTo>
                <a:cubicBezTo>
                  <a:pt x="369" y="33"/>
                  <a:pt x="360" y="58"/>
                  <a:pt x="363" y="73"/>
                </a:cubicBezTo>
                <a:cubicBezTo>
                  <a:pt x="379" y="146"/>
                  <a:pt x="356" y="190"/>
                  <a:pt x="434" y="206"/>
                </a:cubicBezTo>
                <a:cubicBezTo>
                  <a:pt x="443" y="212"/>
                  <a:pt x="451" y="219"/>
                  <a:pt x="461" y="224"/>
                </a:cubicBezTo>
                <a:cubicBezTo>
                  <a:pt x="469" y="228"/>
                  <a:pt x="480" y="228"/>
                  <a:pt x="488" y="233"/>
                </a:cubicBezTo>
                <a:cubicBezTo>
                  <a:pt x="556" y="271"/>
                  <a:pt x="609" y="323"/>
                  <a:pt x="683" y="348"/>
                </a:cubicBezTo>
                <a:cubicBezTo>
                  <a:pt x="692" y="342"/>
                  <a:pt x="699" y="332"/>
                  <a:pt x="709" y="330"/>
                </a:cubicBezTo>
                <a:cubicBezTo>
                  <a:pt x="721" y="328"/>
                  <a:pt x="733" y="337"/>
                  <a:pt x="745" y="339"/>
                </a:cubicBezTo>
                <a:cubicBezTo>
                  <a:pt x="768" y="343"/>
                  <a:pt x="792" y="344"/>
                  <a:pt x="815" y="348"/>
                </a:cubicBezTo>
                <a:cubicBezTo>
                  <a:pt x="878" y="360"/>
                  <a:pt x="940" y="379"/>
                  <a:pt x="1002" y="392"/>
                </a:cubicBezTo>
                <a:cubicBezTo>
                  <a:pt x="1017" y="395"/>
                  <a:pt x="1032" y="397"/>
                  <a:pt x="1046" y="401"/>
                </a:cubicBezTo>
                <a:cubicBezTo>
                  <a:pt x="1064" y="406"/>
                  <a:pt x="1099" y="419"/>
                  <a:pt x="1099" y="419"/>
                </a:cubicBezTo>
                <a:cubicBezTo>
                  <a:pt x="1120" y="414"/>
                  <a:pt x="1146" y="411"/>
                  <a:pt x="1161" y="392"/>
                </a:cubicBezTo>
                <a:cubicBezTo>
                  <a:pt x="1167" y="385"/>
                  <a:pt x="1165" y="373"/>
                  <a:pt x="1170" y="365"/>
                </a:cubicBezTo>
                <a:cubicBezTo>
                  <a:pt x="1183" y="346"/>
                  <a:pt x="1201" y="331"/>
                  <a:pt x="1214" y="312"/>
                </a:cubicBezTo>
                <a:cubicBezTo>
                  <a:pt x="1225" y="222"/>
                  <a:pt x="1215" y="264"/>
                  <a:pt x="1241" y="188"/>
                </a:cubicBezTo>
                <a:cubicBezTo>
                  <a:pt x="1251" y="158"/>
                  <a:pt x="1291" y="141"/>
                  <a:pt x="1312" y="126"/>
                </a:cubicBezTo>
                <a:cubicBezTo>
                  <a:pt x="1378" y="81"/>
                  <a:pt x="1450" y="57"/>
                  <a:pt x="1524" y="29"/>
                </a:cubicBezTo>
                <a:cubicBezTo>
                  <a:pt x="1574" y="10"/>
                  <a:pt x="1549" y="4"/>
                  <a:pt x="1613" y="2"/>
                </a:cubicBezTo>
                <a:cubicBezTo>
                  <a:pt x="1696" y="0"/>
                  <a:pt x="1778" y="2"/>
                  <a:pt x="1861" y="2"/>
                </a:cubicBezTo>
                <a:lnTo>
                  <a:pt x="1675" y="313"/>
                </a:lnTo>
              </a:path>
            </a:pathLst>
          </a:cu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6010275" y="4643438"/>
            <a:ext cx="3192463" cy="1757362"/>
          </a:xfrm>
          <a:custGeom>
            <a:avLst/>
            <a:gdLst>
              <a:gd name="T0" fmla="*/ 0 w 1125"/>
              <a:gd name="T1" fmla="*/ 1757362 h 984"/>
              <a:gd name="T2" fmla="*/ 451201 w 1125"/>
              <a:gd name="T3" fmla="*/ 1409104 h 984"/>
              <a:gd name="T4" fmla="*/ 703761 w 1125"/>
              <a:gd name="T5" fmla="*/ 1235868 h 984"/>
              <a:gd name="T6" fmla="*/ 905241 w 1125"/>
              <a:gd name="T7" fmla="*/ 1109067 h 984"/>
              <a:gd name="T8" fmla="*/ 1308200 w 1125"/>
              <a:gd name="T9" fmla="*/ 760809 h 984"/>
              <a:gd name="T10" fmla="*/ 1935342 w 1125"/>
              <a:gd name="T11" fmla="*/ 253603 h 984"/>
              <a:gd name="T12" fmla="*/ 2111282 w 1125"/>
              <a:gd name="T13" fmla="*/ 126802 h 984"/>
              <a:gd name="T14" fmla="*/ 2213441 w 1125"/>
              <a:gd name="T15" fmla="*/ 32147 h 984"/>
              <a:gd name="T16" fmla="*/ 2363841 w 1125"/>
              <a:gd name="T17" fmla="*/ 0 h 984"/>
              <a:gd name="T18" fmla="*/ 3192463 w 1125"/>
              <a:gd name="T19" fmla="*/ 16073 h 98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25"/>
              <a:gd name="T31" fmla="*/ 0 h 984"/>
              <a:gd name="T32" fmla="*/ 1125 w 1125"/>
              <a:gd name="T33" fmla="*/ 984 h 98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25" h="984">
                <a:moveTo>
                  <a:pt x="0" y="984"/>
                </a:moveTo>
                <a:cubicBezTo>
                  <a:pt x="32" y="902"/>
                  <a:pt x="98" y="850"/>
                  <a:pt x="159" y="789"/>
                </a:cubicBezTo>
                <a:cubicBezTo>
                  <a:pt x="191" y="757"/>
                  <a:pt x="209" y="717"/>
                  <a:pt x="248" y="692"/>
                </a:cubicBezTo>
                <a:cubicBezTo>
                  <a:pt x="269" y="661"/>
                  <a:pt x="287" y="641"/>
                  <a:pt x="319" y="621"/>
                </a:cubicBezTo>
                <a:cubicBezTo>
                  <a:pt x="355" y="546"/>
                  <a:pt x="411" y="490"/>
                  <a:pt x="461" y="426"/>
                </a:cubicBezTo>
                <a:cubicBezTo>
                  <a:pt x="535" y="332"/>
                  <a:pt x="581" y="212"/>
                  <a:pt x="682" y="142"/>
                </a:cubicBezTo>
                <a:cubicBezTo>
                  <a:pt x="724" y="80"/>
                  <a:pt x="700" y="101"/>
                  <a:pt x="744" y="71"/>
                </a:cubicBezTo>
                <a:cubicBezTo>
                  <a:pt x="756" y="53"/>
                  <a:pt x="760" y="25"/>
                  <a:pt x="780" y="18"/>
                </a:cubicBezTo>
                <a:cubicBezTo>
                  <a:pt x="798" y="12"/>
                  <a:pt x="833" y="0"/>
                  <a:pt x="833" y="0"/>
                </a:cubicBezTo>
                <a:cubicBezTo>
                  <a:pt x="1001" y="14"/>
                  <a:pt x="904" y="9"/>
                  <a:pt x="1125" y="9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323013" y="6300788"/>
            <a:ext cx="142875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035675" y="5075238"/>
            <a:ext cx="142875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683375" y="4932363"/>
            <a:ext cx="142875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7475538" y="4932363"/>
            <a:ext cx="142875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8267700" y="5219700"/>
            <a:ext cx="142875" cy="144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402513" y="6011863"/>
            <a:ext cx="142875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4" name="Freeform 14"/>
          <p:cNvSpPr>
            <a:spLocks/>
          </p:cNvSpPr>
          <p:nvPr/>
        </p:nvSpPr>
        <p:spPr bwMode="auto">
          <a:xfrm>
            <a:off x="7008813" y="5500688"/>
            <a:ext cx="1570037" cy="1128712"/>
          </a:xfrm>
          <a:custGeom>
            <a:avLst/>
            <a:gdLst>
              <a:gd name="T0" fmla="*/ 0 w 989"/>
              <a:gd name="T1" fmla="*/ 1054100 h 711"/>
              <a:gd name="T2" fmla="*/ 98425 w 989"/>
              <a:gd name="T3" fmla="*/ 604837 h 711"/>
              <a:gd name="T4" fmla="*/ 168275 w 989"/>
              <a:gd name="T5" fmla="*/ 506412 h 711"/>
              <a:gd name="T6" fmla="*/ 379412 w 989"/>
              <a:gd name="T7" fmla="*/ 266700 h 711"/>
              <a:gd name="T8" fmla="*/ 758825 w 989"/>
              <a:gd name="T9" fmla="*/ 0 h 711"/>
              <a:gd name="T10" fmla="*/ 914400 w 989"/>
              <a:gd name="T11" fmla="*/ 14287 h 711"/>
              <a:gd name="T12" fmla="*/ 998537 w 989"/>
              <a:gd name="T13" fmla="*/ 41275 h 711"/>
              <a:gd name="T14" fmla="*/ 1041400 w 989"/>
              <a:gd name="T15" fmla="*/ 55562 h 711"/>
              <a:gd name="T16" fmla="*/ 1223962 w 989"/>
              <a:gd name="T17" fmla="*/ 168275 h 711"/>
              <a:gd name="T18" fmla="*/ 1435100 w 989"/>
              <a:gd name="T19" fmla="*/ 506412 h 711"/>
              <a:gd name="T20" fmla="*/ 1533525 w 989"/>
              <a:gd name="T21" fmla="*/ 871537 h 711"/>
              <a:gd name="T22" fmla="*/ 1533525 w 989"/>
              <a:gd name="T23" fmla="*/ 1111250 h 711"/>
              <a:gd name="T24" fmla="*/ 1476375 w 989"/>
              <a:gd name="T25" fmla="*/ 1096962 h 711"/>
              <a:gd name="T26" fmla="*/ 1350962 w 989"/>
              <a:gd name="T27" fmla="*/ 1068387 h 711"/>
              <a:gd name="T28" fmla="*/ 857250 w 989"/>
              <a:gd name="T29" fmla="*/ 1041400 h 711"/>
              <a:gd name="T30" fmla="*/ 549275 w 989"/>
              <a:gd name="T31" fmla="*/ 1068387 h 711"/>
              <a:gd name="T32" fmla="*/ 463550 w 989"/>
              <a:gd name="T33" fmla="*/ 1082675 h 711"/>
              <a:gd name="T34" fmla="*/ 141287 w 989"/>
              <a:gd name="T35" fmla="*/ 1111250 h 711"/>
              <a:gd name="T36" fmla="*/ 0 w 989"/>
              <a:gd name="T37" fmla="*/ 1054100 h 7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989"/>
              <a:gd name="T58" fmla="*/ 0 h 711"/>
              <a:gd name="T59" fmla="*/ 989 w 989"/>
              <a:gd name="T60" fmla="*/ 711 h 71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989" h="711">
                <a:moveTo>
                  <a:pt x="0" y="664"/>
                </a:moveTo>
                <a:cubicBezTo>
                  <a:pt x="9" y="561"/>
                  <a:pt x="29" y="477"/>
                  <a:pt x="62" y="381"/>
                </a:cubicBezTo>
                <a:cubicBezTo>
                  <a:pt x="65" y="373"/>
                  <a:pt x="105" y="321"/>
                  <a:pt x="106" y="319"/>
                </a:cubicBezTo>
                <a:cubicBezTo>
                  <a:pt x="146" y="260"/>
                  <a:pt x="187" y="215"/>
                  <a:pt x="239" y="168"/>
                </a:cubicBezTo>
                <a:cubicBezTo>
                  <a:pt x="335" y="80"/>
                  <a:pt x="356" y="42"/>
                  <a:pt x="478" y="0"/>
                </a:cubicBezTo>
                <a:cubicBezTo>
                  <a:pt x="511" y="3"/>
                  <a:pt x="544" y="3"/>
                  <a:pt x="576" y="9"/>
                </a:cubicBezTo>
                <a:cubicBezTo>
                  <a:pt x="594" y="12"/>
                  <a:pt x="611" y="20"/>
                  <a:pt x="629" y="26"/>
                </a:cubicBezTo>
                <a:cubicBezTo>
                  <a:pt x="638" y="29"/>
                  <a:pt x="656" y="35"/>
                  <a:pt x="656" y="35"/>
                </a:cubicBezTo>
                <a:cubicBezTo>
                  <a:pt x="694" y="61"/>
                  <a:pt x="733" y="81"/>
                  <a:pt x="771" y="106"/>
                </a:cubicBezTo>
                <a:cubicBezTo>
                  <a:pt x="821" y="176"/>
                  <a:pt x="865" y="243"/>
                  <a:pt x="904" y="319"/>
                </a:cubicBezTo>
                <a:cubicBezTo>
                  <a:pt x="939" y="388"/>
                  <a:pt x="941" y="476"/>
                  <a:pt x="966" y="549"/>
                </a:cubicBezTo>
                <a:cubicBezTo>
                  <a:pt x="974" y="596"/>
                  <a:pt x="989" y="655"/>
                  <a:pt x="966" y="700"/>
                </a:cubicBezTo>
                <a:cubicBezTo>
                  <a:pt x="960" y="711"/>
                  <a:pt x="942" y="694"/>
                  <a:pt x="930" y="691"/>
                </a:cubicBezTo>
                <a:cubicBezTo>
                  <a:pt x="890" y="679"/>
                  <a:pt x="907" y="677"/>
                  <a:pt x="851" y="673"/>
                </a:cubicBezTo>
                <a:cubicBezTo>
                  <a:pt x="747" y="666"/>
                  <a:pt x="540" y="656"/>
                  <a:pt x="540" y="656"/>
                </a:cubicBezTo>
                <a:cubicBezTo>
                  <a:pt x="475" y="662"/>
                  <a:pt x="410" y="662"/>
                  <a:pt x="346" y="673"/>
                </a:cubicBezTo>
                <a:cubicBezTo>
                  <a:pt x="328" y="676"/>
                  <a:pt x="310" y="680"/>
                  <a:pt x="292" y="682"/>
                </a:cubicBezTo>
                <a:cubicBezTo>
                  <a:pt x="224" y="689"/>
                  <a:pt x="89" y="700"/>
                  <a:pt x="89" y="700"/>
                </a:cubicBezTo>
                <a:cubicBezTo>
                  <a:pt x="7" y="690"/>
                  <a:pt x="31" y="711"/>
                  <a:pt x="0" y="664"/>
                </a:cubicBezTo>
                <a:close/>
              </a:path>
            </a:pathLst>
          </a:custGeom>
          <a:solidFill>
            <a:srgbClr val="FF99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Freeform 15"/>
          <p:cNvSpPr>
            <a:spLocks/>
          </p:cNvSpPr>
          <p:nvPr/>
        </p:nvSpPr>
        <p:spPr bwMode="auto">
          <a:xfrm>
            <a:off x="7726363" y="5740400"/>
            <a:ext cx="830262" cy="754063"/>
          </a:xfrm>
          <a:custGeom>
            <a:avLst/>
            <a:gdLst>
              <a:gd name="T0" fmla="*/ 0 w 523"/>
              <a:gd name="T1" fmla="*/ 674688 h 475"/>
              <a:gd name="T2" fmla="*/ 84137 w 523"/>
              <a:gd name="T3" fmla="*/ 420688 h 475"/>
              <a:gd name="T4" fmla="*/ 196850 w 523"/>
              <a:gd name="T5" fmla="*/ 252413 h 475"/>
              <a:gd name="T6" fmla="*/ 252412 w 523"/>
              <a:gd name="T7" fmla="*/ 84138 h 475"/>
              <a:gd name="T8" fmla="*/ 323850 w 523"/>
              <a:gd name="T9" fmla="*/ 0 h 475"/>
              <a:gd name="T10" fmla="*/ 463550 w 523"/>
              <a:gd name="T11" fmla="*/ 12700 h 475"/>
              <a:gd name="T12" fmla="*/ 506412 w 523"/>
              <a:gd name="T13" fmla="*/ 26988 h 475"/>
              <a:gd name="T14" fmla="*/ 520700 w 523"/>
              <a:gd name="T15" fmla="*/ 84138 h 475"/>
              <a:gd name="T16" fmla="*/ 604837 w 523"/>
              <a:gd name="T17" fmla="*/ 182563 h 475"/>
              <a:gd name="T18" fmla="*/ 731837 w 523"/>
              <a:gd name="T19" fmla="*/ 434975 h 475"/>
              <a:gd name="T20" fmla="*/ 801687 w 523"/>
              <a:gd name="T21" fmla="*/ 576263 h 475"/>
              <a:gd name="T22" fmla="*/ 787400 w 523"/>
              <a:gd name="T23" fmla="*/ 715963 h 475"/>
              <a:gd name="T24" fmla="*/ 477837 w 523"/>
              <a:gd name="T25" fmla="*/ 703263 h 475"/>
              <a:gd name="T26" fmla="*/ 69850 w 523"/>
              <a:gd name="T27" fmla="*/ 688975 h 475"/>
              <a:gd name="T28" fmla="*/ 0 w 523"/>
              <a:gd name="T29" fmla="*/ 674688 h 47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23"/>
              <a:gd name="T46" fmla="*/ 0 h 475"/>
              <a:gd name="T47" fmla="*/ 523 w 523"/>
              <a:gd name="T48" fmla="*/ 475 h 47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23" h="475">
                <a:moveTo>
                  <a:pt x="0" y="425"/>
                </a:moveTo>
                <a:cubicBezTo>
                  <a:pt x="6" y="389"/>
                  <a:pt x="34" y="294"/>
                  <a:pt x="53" y="265"/>
                </a:cubicBezTo>
                <a:cubicBezTo>
                  <a:pt x="69" y="241"/>
                  <a:pt x="113" y="190"/>
                  <a:pt x="124" y="159"/>
                </a:cubicBezTo>
                <a:cubicBezTo>
                  <a:pt x="136" y="124"/>
                  <a:pt x="148" y="89"/>
                  <a:pt x="159" y="53"/>
                </a:cubicBezTo>
                <a:cubicBezTo>
                  <a:pt x="166" y="31"/>
                  <a:pt x="191" y="19"/>
                  <a:pt x="204" y="0"/>
                </a:cubicBezTo>
                <a:cubicBezTo>
                  <a:pt x="233" y="3"/>
                  <a:pt x="263" y="4"/>
                  <a:pt x="292" y="8"/>
                </a:cubicBezTo>
                <a:cubicBezTo>
                  <a:pt x="301" y="9"/>
                  <a:pt x="313" y="10"/>
                  <a:pt x="319" y="17"/>
                </a:cubicBezTo>
                <a:cubicBezTo>
                  <a:pt x="327" y="27"/>
                  <a:pt x="323" y="42"/>
                  <a:pt x="328" y="53"/>
                </a:cubicBezTo>
                <a:cubicBezTo>
                  <a:pt x="338" y="77"/>
                  <a:pt x="364" y="98"/>
                  <a:pt x="381" y="115"/>
                </a:cubicBezTo>
                <a:cubicBezTo>
                  <a:pt x="399" y="169"/>
                  <a:pt x="429" y="227"/>
                  <a:pt x="461" y="274"/>
                </a:cubicBezTo>
                <a:cubicBezTo>
                  <a:pt x="472" y="307"/>
                  <a:pt x="486" y="334"/>
                  <a:pt x="505" y="363"/>
                </a:cubicBezTo>
                <a:cubicBezTo>
                  <a:pt x="502" y="392"/>
                  <a:pt x="523" y="440"/>
                  <a:pt x="496" y="451"/>
                </a:cubicBezTo>
                <a:cubicBezTo>
                  <a:pt x="435" y="475"/>
                  <a:pt x="366" y="445"/>
                  <a:pt x="301" y="443"/>
                </a:cubicBezTo>
                <a:cubicBezTo>
                  <a:pt x="215" y="440"/>
                  <a:pt x="130" y="437"/>
                  <a:pt x="44" y="434"/>
                </a:cubicBezTo>
                <a:cubicBezTo>
                  <a:pt x="12" y="412"/>
                  <a:pt x="27" y="411"/>
                  <a:pt x="0" y="425"/>
                </a:cubicBezTo>
                <a:close/>
              </a:path>
            </a:pathLst>
          </a:custGeom>
          <a:solidFill>
            <a:srgbClr val="993300">
              <a:alpha val="50980"/>
            </a:srgbClr>
          </a:solidFill>
          <a:ln w="952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Freeform 16"/>
          <p:cNvSpPr>
            <a:spLocks/>
          </p:cNvSpPr>
          <p:nvPr/>
        </p:nvSpPr>
        <p:spPr bwMode="auto">
          <a:xfrm>
            <a:off x="7978775" y="5970588"/>
            <a:ext cx="357188" cy="317500"/>
          </a:xfrm>
          <a:custGeom>
            <a:avLst/>
            <a:gdLst>
              <a:gd name="T0" fmla="*/ 225425 w 225"/>
              <a:gd name="T1" fmla="*/ 36513 h 200"/>
              <a:gd name="T2" fmla="*/ 71438 w 225"/>
              <a:gd name="T3" fmla="*/ 22225 h 200"/>
              <a:gd name="T4" fmla="*/ 0 w 225"/>
              <a:gd name="T5" fmla="*/ 149225 h 200"/>
              <a:gd name="T6" fmla="*/ 184150 w 225"/>
              <a:gd name="T7" fmla="*/ 288925 h 200"/>
              <a:gd name="T8" fmla="*/ 268288 w 225"/>
              <a:gd name="T9" fmla="*/ 317500 h 200"/>
              <a:gd name="T10" fmla="*/ 309563 w 225"/>
              <a:gd name="T11" fmla="*/ 288925 h 200"/>
              <a:gd name="T12" fmla="*/ 225425 w 225"/>
              <a:gd name="T13" fmla="*/ 36513 h 2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5"/>
              <a:gd name="T22" fmla="*/ 0 h 200"/>
              <a:gd name="T23" fmla="*/ 225 w 225"/>
              <a:gd name="T24" fmla="*/ 200 h 2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5" h="200">
                <a:moveTo>
                  <a:pt x="142" y="23"/>
                </a:moveTo>
                <a:cubicBezTo>
                  <a:pt x="75" y="0"/>
                  <a:pt x="107" y="1"/>
                  <a:pt x="45" y="14"/>
                </a:cubicBezTo>
                <a:cubicBezTo>
                  <a:pt x="9" y="38"/>
                  <a:pt x="10" y="53"/>
                  <a:pt x="0" y="94"/>
                </a:cubicBezTo>
                <a:cubicBezTo>
                  <a:pt x="20" y="151"/>
                  <a:pt x="64" y="165"/>
                  <a:pt x="116" y="182"/>
                </a:cubicBezTo>
                <a:cubicBezTo>
                  <a:pt x="134" y="188"/>
                  <a:pt x="169" y="200"/>
                  <a:pt x="169" y="200"/>
                </a:cubicBezTo>
                <a:cubicBezTo>
                  <a:pt x="178" y="194"/>
                  <a:pt x="188" y="190"/>
                  <a:pt x="195" y="182"/>
                </a:cubicBezTo>
                <a:cubicBezTo>
                  <a:pt x="225" y="145"/>
                  <a:pt x="169" y="50"/>
                  <a:pt x="142" y="23"/>
                </a:cubicBezTo>
                <a:close/>
              </a:path>
            </a:pathLst>
          </a:cu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7" name="Freeform 17"/>
          <p:cNvSpPr>
            <a:spLocks/>
          </p:cNvSpPr>
          <p:nvPr/>
        </p:nvSpPr>
        <p:spPr bwMode="auto">
          <a:xfrm>
            <a:off x="7599363" y="4391025"/>
            <a:ext cx="563562" cy="1558925"/>
          </a:xfrm>
          <a:custGeom>
            <a:avLst/>
            <a:gdLst>
              <a:gd name="T0" fmla="*/ 309562 w 355"/>
              <a:gd name="T1" fmla="*/ 1558925 h 982"/>
              <a:gd name="T2" fmla="*/ 254000 w 355"/>
              <a:gd name="T3" fmla="*/ 1447800 h 982"/>
              <a:gd name="T4" fmla="*/ 239712 w 355"/>
              <a:gd name="T5" fmla="*/ 1404938 h 982"/>
              <a:gd name="T6" fmla="*/ 155575 w 355"/>
              <a:gd name="T7" fmla="*/ 1335088 h 982"/>
              <a:gd name="T8" fmla="*/ 98425 w 355"/>
              <a:gd name="T9" fmla="*/ 1263650 h 982"/>
              <a:gd name="T10" fmla="*/ 42862 w 355"/>
              <a:gd name="T11" fmla="*/ 1193800 h 982"/>
              <a:gd name="T12" fmla="*/ 14287 w 355"/>
              <a:gd name="T13" fmla="*/ 1109663 h 982"/>
              <a:gd name="T14" fmla="*/ 0 w 355"/>
              <a:gd name="T15" fmla="*/ 1066800 h 982"/>
              <a:gd name="T16" fmla="*/ 254000 w 355"/>
              <a:gd name="T17" fmla="*/ 757238 h 982"/>
              <a:gd name="T18" fmla="*/ 338137 w 355"/>
              <a:gd name="T19" fmla="*/ 644525 h 982"/>
              <a:gd name="T20" fmla="*/ 366712 w 355"/>
              <a:gd name="T21" fmla="*/ 588963 h 982"/>
              <a:gd name="T22" fmla="*/ 407987 w 355"/>
              <a:gd name="T23" fmla="*/ 560388 h 982"/>
              <a:gd name="T24" fmla="*/ 465137 w 355"/>
              <a:gd name="T25" fmla="*/ 504825 h 982"/>
              <a:gd name="T26" fmla="*/ 520700 w 355"/>
              <a:gd name="T27" fmla="*/ 250825 h 982"/>
              <a:gd name="T28" fmla="*/ 563562 w 355"/>
              <a:gd name="T29" fmla="*/ 96838 h 98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55"/>
              <a:gd name="T46" fmla="*/ 0 h 982"/>
              <a:gd name="T47" fmla="*/ 355 w 355"/>
              <a:gd name="T48" fmla="*/ 982 h 98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55" h="982">
                <a:moveTo>
                  <a:pt x="195" y="982"/>
                </a:moveTo>
                <a:cubicBezTo>
                  <a:pt x="175" y="864"/>
                  <a:pt x="206" y="970"/>
                  <a:pt x="160" y="912"/>
                </a:cubicBezTo>
                <a:cubicBezTo>
                  <a:pt x="154" y="905"/>
                  <a:pt x="156" y="893"/>
                  <a:pt x="151" y="885"/>
                </a:cubicBezTo>
                <a:cubicBezTo>
                  <a:pt x="137" y="864"/>
                  <a:pt x="118" y="854"/>
                  <a:pt x="98" y="841"/>
                </a:cubicBezTo>
                <a:cubicBezTo>
                  <a:pt x="76" y="775"/>
                  <a:pt x="108" y="852"/>
                  <a:pt x="62" y="796"/>
                </a:cubicBezTo>
                <a:cubicBezTo>
                  <a:pt x="10" y="733"/>
                  <a:pt x="106" y="806"/>
                  <a:pt x="27" y="752"/>
                </a:cubicBezTo>
                <a:cubicBezTo>
                  <a:pt x="21" y="734"/>
                  <a:pt x="15" y="717"/>
                  <a:pt x="9" y="699"/>
                </a:cubicBezTo>
                <a:cubicBezTo>
                  <a:pt x="6" y="690"/>
                  <a:pt x="0" y="672"/>
                  <a:pt x="0" y="672"/>
                </a:cubicBezTo>
                <a:cubicBezTo>
                  <a:pt x="29" y="587"/>
                  <a:pt x="86" y="526"/>
                  <a:pt x="160" y="477"/>
                </a:cubicBezTo>
                <a:cubicBezTo>
                  <a:pt x="183" y="442"/>
                  <a:pt x="177" y="430"/>
                  <a:pt x="213" y="406"/>
                </a:cubicBezTo>
                <a:cubicBezTo>
                  <a:pt x="219" y="394"/>
                  <a:pt x="223" y="381"/>
                  <a:pt x="231" y="371"/>
                </a:cubicBezTo>
                <a:cubicBezTo>
                  <a:pt x="238" y="363"/>
                  <a:pt x="250" y="361"/>
                  <a:pt x="257" y="353"/>
                </a:cubicBezTo>
                <a:cubicBezTo>
                  <a:pt x="290" y="311"/>
                  <a:pt x="235" y="337"/>
                  <a:pt x="293" y="318"/>
                </a:cubicBezTo>
                <a:cubicBezTo>
                  <a:pt x="309" y="263"/>
                  <a:pt x="295" y="207"/>
                  <a:pt x="328" y="158"/>
                </a:cubicBezTo>
                <a:cubicBezTo>
                  <a:pt x="330" y="145"/>
                  <a:pt x="355" y="0"/>
                  <a:pt x="355" y="61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Freeform 18"/>
          <p:cNvSpPr>
            <a:spLocks/>
          </p:cNvSpPr>
          <p:nvPr/>
        </p:nvSpPr>
        <p:spPr bwMode="auto">
          <a:xfrm>
            <a:off x="6262688" y="5443538"/>
            <a:ext cx="1322387" cy="1281112"/>
          </a:xfrm>
          <a:custGeom>
            <a:avLst/>
            <a:gdLst>
              <a:gd name="T0" fmla="*/ 0 w 833"/>
              <a:gd name="T1" fmla="*/ 1281112 h 807"/>
              <a:gd name="T2" fmla="*/ 254000 w 833"/>
              <a:gd name="T3" fmla="*/ 1098550 h 807"/>
              <a:gd name="T4" fmla="*/ 309562 w 833"/>
              <a:gd name="T5" fmla="*/ 1012825 h 807"/>
              <a:gd name="T6" fmla="*/ 323850 w 833"/>
              <a:gd name="T7" fmla="*/ 971550 h 807"/>
              <a:gd name="T8" fmla="*/ 366712 w 833"/>
              <a:gd name="T9" fmla="*/ 928687 h 807"/>
              <a:gd name="T10" fmla="*/ 422275 w 833"/>
              <a:gd name="T11" fmla="*/ 844550 h 807"/>
              <a:gd name="T12" fmla="*/ 450850 w 833"/>
              <a:gd name="T13" fmla="*/ 803275 h 807"/>
              <a:gd name="T14" fmla="*/ 506412 w 833"/>
              <a:gd name="T15" fmla="*/ 717550 h 807"/>
              <a:gd name="T16" fmla="*/ 619125 w 833"/>
              <a:gd name="T17" fmla="*/ 506412 h 807"/>
              <a:gd name="T18" fmla="*/ 957262 w 833"/>
              <a:gd name="T19" fmla="*/ 282575 h 807"/>
              <a:gd name="T20" fmla="*/ 1041400 w 833"/>
              <a:gd name="T21" fmla="*/ 196850 h 807"/>
              <a:gd name="T22" fmla="*/ 1252537 w 833"/>
              <a:gd name="T23" fmla="*/ 71437 h 807"/>
              <a:gd name="T24" fmla="*/ 1281112 w 833"/>
              <a:gd name="T25" fmla="*/ 28575 h 807"/>
              <a:gd name="T26" fmla="*/ 1322387 w 833"/>
              <a:gd name="T27" fmla="*/ 0 h 8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833"/>
              <a:gd name="T43" fmla="*/ 0 h 807"/>
              <a:gd name="T44" fmla="*/ 833 w 833"/>
              <a:gd name="T45" fmla="*/ 807 h 80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833" h="807">
                <a:moveTo>
                  <a:pt x="0" y="807"/>
                </a:moveTo>
                <a:cubicBezTo>
                  <a:pt x="64" y="786"/>
                  <a:pt x="104" y="727"/>
                  <a:pt x="160" y="692"/>
                </a:cubicBezTo>
                <a:cubicBezTo>
                  <a:pt x="172" y="674"/>
                  <a:pt x="188" y="658"/>
                  <a:pt x="195" y="638"/>
                </a:cubicBezTo>
                <a:cubicBezTo>
                  <a:pt x="198" y="629"/>
                  <a:pt x="199" y="620"/>
                  <a:pt x="204" y="612"/>
                </a:cubicBezTo>
                <a:cubicBezTo>
                  <a:pt x="211" y="601"/>
                  <a:pt x="223" y="595"/>
                  <a:pt x="231" y="585"/>
                </a:cubicBezTo>
                <a:cubicBezTo>
                  <a:pt x="244" y="568"/>
                  <a:pt x="254" y="550"/>
                  <a:pt x="266" y="532"/>
                </a:cubicBezTo>
                <a:cubicBezTo>
                  <a:pt x="272" y="523"/>
                  <a:pt x="284" y="506"/>
                  <a:pt x="284" y="506"/>
                </a:cubicBezTo>
                <a:cubicBezTo>
                  <a:pt x="305" y="443"/>
                  <a:pt x="276" y="517"/>
                  <a:pt x="319" y="452"/>
                </a:cubicBezTo>
                <a:cubicBezTo>
                  <a:pt x="346" y="411"/>
                  <a:pt x="352" y="355"/>
                  <a:pt x="390" y="319"/>
                </a:cubicBezTo>
                <a:cubicBezTo>
                  <a:pt x="453" y="258"/>
                  <a:pt x="531" y="226"/>
                  <a:pt x="603" y="178"/>
                </a:cubicBezTo>
                <a:cubicBezTo>
                  <a:pt x="624" y="164"/>
                  <a:pt x="638" y="142"/>
                  <a:pt x="656" y="124"/>
                </a:cubicBezTo>
                <a:cubicBezTo>
                  <a:pt x="693" y="86"/>
                  <a:pt x="746" y="72"/>
                  <a:pt x="789" y="45"/>
                </a:cubicBezTo>
                <a:cubicBezTo>
                  <a:pt x="795" y="36"/>
                  <a:pt x="799" y="26"/>
                  <a:pt x="807" y="18"/>
                </a:cubicBezTo>
                <a:cubicBezTo>
                  <a:pt x="814" y="10"/>
                  <a:pt x="833" y="0"/>
                  <a:pt x="833" y="0"/>
                </a:cubicBezTo>
              </a:path>
            </a:pathLst>
          </a:custGeom>
          <a:noFill/>
          <a:ln w="317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5675313" y="4787900"/>
            <a:ext cx="100806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AU" altLang="zh-CN" sz="1200" b="0" i="1">
                <a:solidFill>
                  <a:schemeClr val="tx1"/>
                </a:solidFill>
                <a:latin typeface="Verdana" panose="020B0604030504040204" pitchFamily="34" charset="0"/>
              </a:rPr>
              <a:t>MonaVale</a:t>
            </a:r>
            <a:endParaRPr lang="en-US" altLang="zh-CN" sz="1200" b="0" i="1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8267700" y="5940425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AU" altLang="zh-CN" sz="1200" b="0">
                <a:solidFill>
                  <a:schemeClr val="tx1"/>
                </a:solidFill>
                <a:latin typeface="Times" panose="02020603050405020304" pitchFamily="18" charset="0"/>
              </a:rPr>
              <a:t>One Tree Hill</a:t>
            </a:r>
            <a:endParaRPr lang="en-US" altLang="zh-CN" sz="1200" b="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 rot="-2990550">
            <a:off x="6199981" y="6063457"/>
            <a:ext cx="1414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AU" altLang="zh-CN" sz="1400" b="0">
                <a:solidFill>
                  <a:schemeClr val="tx1"/>
                </a:solidFill>
                <a:latin typeface="Times" panose="02020603050405020304" pitchFamily="18" charset="0"/>
              </a:rPr>
              <a:t>Murrumbidgee R</a:t>
            </a:r>
            <a:endParaRPr lang="en-US" altLang="zh-CN" sz="1400" b="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8483600" y="5724525"/>
            <a:ext cx="142875" cy="1444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7762875" y="5940425"/>
            <a:ext cx="5222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AU" altLang="zh-CN" sz="1400" b="0">
                <a:solidFill>
                  <a:schemeClr val="tx1"/>
                </a:solidFill>
                <a:latin typeface="Verdana" panose="020B0604030504040204" pitchFamily="34" charset="0"/>
              </a:rPr>
              <a:t>    .</a:t>
            </a:r>
          </a:p>
          <a:p>
            <a:pPr algn="l"/>
            <a:r>
              <a:rPr lang="en-AU" altLang="zh-CN" sz="1400" b="0">
                <a:solidFill>
                  <a:schemeClr val="tx1"/>
                </a:solidFill>
                <a:latin typeface="Verdana" panose="020B0604030504040204" pitchFamily="34" charset="0"/>
              </a:rPr>
              <a:t>627</a:t>
            </a:r>
            <a:endParaRPr lang="en-US" altLang="zh-CN" sz="1400" b="0">
              <a:solidFill>
                <a:schemeClr val="tx1"/>
              </a:solidFill>
              <a:latin typeface="Verdana" panose="020B0604030504040204" pitchFamily="34" charset="0"/>
            </a:endParaRPr>
          </a:p>
        </p:txBody>
      </p:sp>
      <p:sp>
        <p:nvSpPr>
          <p:cNvPr id="10264" name="Rectangle 24"/>
          <p:cNvSpPr>
            <a:spLocks noGrp="1" noChangeArrowheads="1"/>
          </p:cNvSpPr>
          <p:nvPr>
            <p:ph type="title"/>
          </p:nvPr>
        </p:nvSpPr>
        <p:spPr>
          <a:xfrm>
            <a:off x="522288" y="279400"/>
            <a:ext cx="8621712" cy="995363"/>
          </a:xfrm>
          <a:noFill/>
        </p:spPr>
        <p:txBody>
          <a:bodyPr lIns="100794" tIns="50397" rIns="100794" bIns="50397"/>
          <a:lstStyle/>
          <a:p>
            <a:r>
              <a:rPr lang="en-AU" altLang="zh-CN" sz="4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other models</a:t>
            </a:r>
            <a:endParaRPr lang="en-US" altLang="zh-CN" sz="40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/>
  </p:transition>
</p:sld>
</file>

<file path=ppt/theme/theme1.xml><?xml version="1.0" encoding="utf-8"?>
<a:theme xmlns:a="http://schemas.openxmlformats.org/drawingml/2006/main" name="2_Profile">
  <a:themeElements>
    <a:clrScheme name="2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2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Profile">
  <a:themeElements>
    <a:clrScheme name="3_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3_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7203</TotalTime>
  <Pages>0</Pages>
  <Words>750</Words>
  <Characters>0</Characters>
  <Application>Microsoft Office PowerPoint</Application>
  <DocSecurity>0</DocSecurity>
  <PresentationFormat>全屏显示(4:3)</PresentationFormat>
  <Lines>0</Lines>
  <Paragraphs>98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黑体</vt:lpstr>
      <vt:lpstr>楷体_GB2312</vt:lpstr>
      <vt:lpstr>宋体</vt:lpstr>
      <vt:lpstr>Arial</vt:lpstr>
      <vt:lpstr>Calibri</vt:lpstr>
      <vt:lpstr>Tahoma</vt:lpstr>
      <vt:lpstr>Times</vt:lpstr>
      <vt:lpstr>Times New Roman</vt:lpstr>
      <vt:lpstr>Verdana</vt:lpstr>
      <vt:lpstr>Wingdings</vt:lpstr>
      <vt:lpstr>2_Profile</vt:lpstr>
      <vt:lpstr>3_Profile</vt:lpstr>
      <vt:lpstr>PowerPoint 演示文稿</vt:lpstr>
      <vt:lpstr>Requirements Engineering</vt:lpstr>
      <vt:lpstr>PowerPoint 演示文稿</vt:lpstr>
      <vt:lpstr>Requirements Specification 目的</vt:lpstr>
      <vt:lpstr>Quality of Requirements Specification </vt:lpstr>
      <vt:lpstr>PowerPoint 演示文稿</vt:lpstr>
      <vt:lpstr>Use other models</vt:lpstr>
      <vt:lpstr>Use other models</vt:lpstr>
      <vt:lpstr>Use other models</vt:lpstr>
      <vt:lpstr>Use other models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HP</cp:lastModifiedBy>
  <cp:revision>789</cp:revision>
  <cp:lastPrinted>1899-12-30T00:00:00Z</cp:lastPrinted>
  <dcterms:created xsi:type="dcterms:W3CDTF">2008-08-06T12:32:32Z</dcterms:created>
  <dcterms:modified xsi:type="dcterms:W3CDTF">2024-10-13T12:52:36Z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2052-6.3.0.1705</vt:lpwstr>
  </property>
</Properties>
</file>